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7.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theme/themeOverride9.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1.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 id="2147483713" r:id="rId3"/>
    <p:sldMasterId id="2147483727" r:id="rId4"/>
    <p:sldMasterId id="2147483767" r:id="rId5"/>
    <p:sldMasterId id="2147483813" r:id="rId6"/>
    <p:sldMasterId id="2147483836" r:id="rId7"/>
    <p:sldMasterId id="2147483850" r:id="rId8"/>
    <p:sldMasterId id="2147483893" r:id="rId9"/>
  </p:sldMasterIdLst>
  <p:notesMasterIdLst>
    <p:notesMasterId r:id="rId27"/>
  </p:notesMasterIdLst>
  <p:sldIdLst>
    <p:sldId id="257" r:id="rId10"/>
    <p:sldId id="265" r:id="rId11"/>
    <p:sldId id="266" r:id="rId12"/>
    <p:sldId id="300" r:id="rId13"/>
    <p:sldId id="270" r:id="rId14"/>
    <p:sldId id="267" r:id="rId15"/>
    <p:sldId id="268" r:id="rId16"/>
    <p:sldId id="269" r:id="rId17"/>
    <p:sldId id="263" r:id="rId18"/>
    <p:sldId id="264" r:id="rId19"/>
    <p:sldId id="293" r:id="rId20"/>
    <p:sldId id="282" r:id="rId21"/>
    <p:sldId id="278" r:id="rId22"/>
    <p:sldId id="277" r:id="rId23"/>
    <p:sldId id="297" r:id="rId24"/>
    <p:sldId id="302"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850100-5EB3-48D8-A99E-D46FE5EF327B}">
          <p14:sldIdLst>
            <p14:sldId id="257"/>
            <p14:sldId id="265"/>
            <p14:sldId id="266"/>
            <p14:sldId id="300"/>
            <p14:sldId id="270"/>
            <p14:sldId id="267"/>
            <p14:sldId id="268"/>
            <p14:sldId id="269"/>
            <p14:sldId id="263"/>
            <p14:sldId id="264"/>
            <p14:sldId id="293"/>
            <p14:sldId id="282"/>
            <p14:sldId id="278"/>
            <p14:sldId id="277"/>
            <p14:sldId id="297"/>
          </p14:sldIdLst>
        </p14:section>
        <p14:section name="Demo" id="{5ED207F2-DFAC-4962-B503-462195C87D13}">
          <p14:sldIdLst>
            <p14:sldId id="302"/>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2157"/>
    <a:srgbClr val="A3EBFF"/>
    <a:srgbClr val="0097C0"/>
    <a:srgbClr val="301141"/>
    <a:srgbClr val="5835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31" autoAdjust="0"/>
    <p:restoredTop sz="56109" autoAdjust="0"/>
  </p:normalViewPr>
  <p:slideViewPr>
    <p:cSldViewPr snapToGrid="0">
      <p:cViewPr varScale="1">
        <p:scale>
          <a:sx n="62" d="100"/>
          <a:sy n="62" d="100"/>
        </p:scale>
        <p:origin x="1084" y="28"/>
      </p:cViewPr>
      <p:guideLst/>
    </p:cSldViewPr>
  </p:slideViewPr>
  <p:notesTextViewPr>
    <p:cViewPr>
      <p:scale>
        <a:sx n="1" d="1"/>
        <a:sy n="1" d="1"/>
      </p:scale>
      <p:origin x="0" y="-15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2DE0E-F3A5-467C-82C5-D15CA7EBA6E8}" type="datetimeFigureOut">
              <a:rPr lang="en-GB" smtClean="0"/>
              <a:t>31/05/2016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7A13B-69CE-442E-8080-FE802AA27D84}" type="slidenum">
              <a:rPr lang="en-GB" smtClean="0"/>
              <a:t>‹#›</a:t>
            </a:fld>
            <a:endParaRPr lang="en-GB"/>
          </a:p>
        </p:txBody>
      </p:sp>
    </p:spTree>
    <p:extLst>
      <p:ext uri="{BB962C8B-B14F-4D97-AF65-F5344CB8AC3E}">
        <p14:creationId xmlns:p14="http://schemas.microsoft.com/office/powerpoint/2010/main" val="3048636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Machine Learning – often a key concept when talking about advanced analytics and intelligence,</a:t>
            </a:r>
            <a:r>
              <a:rPr lang="en-GB" baseline="0" dirty="0"/>
              <a:t> lets deep dive into  what machine learning is, where it is being used today and how Microsoft is enabling democratisation of machine learning</a:t>
            </a:r>
          </a:p>
          <a:p>
            <a:endParaRPr lang="en-GB" baseline="0" dirty="0"/>
          </a:p>
          <a:p>
            <a:r>
              <a:rPr lang="en-GB" baseline="0" dirty="0"/>
              <a:t>So some examples</a:t>
            </a:r>
          </a:p>
          <a:p>
            <a:pPr marL="171450" indent="-171450">
              <a:buFontTx/>
              <a:buChar char="-"/>
            </a:pPr>
            <a:r>
              <a:rPr lang="en-GB" baseline="0" dirty="0"/>
              <a:t>Bing predicts the Premier League football scores on a weekly basis given statistics from the past performances, environmental data etc. As well as various political elections and award shows like the </a:t>
            </a:r>
            <a:r>
              <a:rPr lang="en-GB" baseline="0" dirty="0" err="1"/>
              <a:t>oscars</a:t>
            </a:r>
            <a:endParaRPr lang="en-GB" baseline="0" dirty="0"/>
          </a:p>
          <a:p>
            <a:pPr marL="171450" indent="-171450">
              <a:buFontTx/>
              <a:buChar char="-"/>
            </a:pPr>
            <a:r>
              <a:rPr lang="en-GB" baseline="0" dirty="0" err="1"/>
              <a:t>Thyseen</a:t>
            </a:r>
            <a:r>
              <a:rPr lang="en-GB" baseline="0" dirty="0"/>
              <a:t> Krupp a lift company in the US are trying to predict when lifts will break down. Are they able to look at the sensor readings, the service data, the parts, make and model and try and predict or pre-empt when a lift will break down</a:t>
            </a:r>
          </a:p>
          <a:p>
            <a:pPr marL="171450" indent="-171450">
              <a:buFontTx/>
              <a:buChar char="-"/>
            </a:pPr>
            <a:r>
              <a:rPr lang="en-GB" baseline="0" dirty="0"/>
              <a:t>An example I often use as a demo, can we predict if a flight will be delayed or not given the flight and weather details</a:t>
            </a:r>
          </a:p>
          <a:p>
            <a:pPr marL="171450" indent="-171450">
              <a:buFontTx/>
              <a:buChar char="-"/>
            </a:pPr>
            <a:endParaRPr lang="en-GB" baseline="0" dirty="0"/>
          </a:p>
          <a:p>
            <a:pPr marL="171450" indent="-171450">
              <a:buFontTx/>
              <a:buChar char="-"/>
            </a:pPr>
            <a:endParaRPr lang="en-GB" baseline="0" dirty="0"/>
          </a:p>
          <a:p>
            <a:pPr marL="0" indent="0">
              <a:buFontTx/>
              <a:buNone/>
            </a:pPr>
            <a:r>
              <a:rPr lang="en-GB" baseline="0" dirty="0"/>
              <a:t>All these predictions involve some form, some complex some simple, of machine learning algorithm. So lets take a look at machine learning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1355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elegance of the solution is in its simplicity – something that has been lacking in the machine learning space</a:t>
            </a:r>
          </a:p>
          <a:p>
            <a:endParaRPr lang="en-US" baseline="0" dirty="0"/>
          </a:p>
          <a:p>
            <a:r>
              <a:rPr lang="en-US" baseline="0" dirty="0"/>
              <a:t>The first issue many enterprises face is data ingestion. With the cloud, you can bring in data sources with the ease of a drop down or drop your on-premises data set into the built in storage space. Users can then model in our development environment – Machine Learning Studio </a:t>
            </a:r>
          </a:p>
          <a:p>
            <a:r>
              <a:rPr lang="en-US" baseline="0" dirty="0"/>
              <a:t>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Client devices, websites, mobile applications, excel spreadsheets you name it anything that supports HTTP requests.</a:t>
            </a:r>
          </a:p>
          <a:p>
            <a:r>
              <a:rPr lang="en-US" baseline="0" dirty="0"/>
              <a:t>We’ve heard from many data scientists that they model in R on a Linux stack but then have to hand over their work to developers who need to translate that into another language to actually make it work. </a:t>
            </a:r>
          </a:p>
          <a:p>
            <a:r>
              <a:rPr lang="en-US" baseline="0" dirty="0"/>
              <a:t>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a:t>
            </a:r>
          </a:p>
          <a:p>
            <a:endParaRPr lang="en-US" baseline="0" dirty="0"/>
          </a:p>
          <a:p>
            <a:endParaRPr lang="en-US" dirty="0"/>
          </a:p>
          <a:p>
            <a:pPr marL="0" indent="0">
              <a:buFontTx/>
              <a:buNone/>
            </a:pPr>
            <a:br>
              <a:rPr lang="en-US" dirty="0"/>
            </a:br>
            <a:endParaRPr lang="en-US" dirty="0"/>
          </a:p>
          <a:p>
            <a:pPr marL="171450" indent="-171450">
              <a:buFontTx/>
              <a:buChar char="-"/>
            </a:pPr>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370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Data and analytics can often get into the questions around algorithms  and types of data - </a:t>
            </a:r>
            <a:r>
              <a:rPr lang="en-GB" sz="1200" kern="1200">
                <a:solidFill>
                  <a:schemeClr val="tx1"/>
                </a:solidFill>
                <a:effectLst/>
                <a:latin typeface="+mn-lt"/>
                <a:ea typeface="+mn-ea"/>
                <a:cs typeface="+mn-cs"/>
              </a:rPr>
              <a:t>but ideas </a:t>
            </a:r>
            <a:r>
              <a:rPr lang="en-GB" sz="1200" kern="1200" dirty="0">
                <a:solidFill>
                  <a:schemeClr val="tx1"/>
                </a:solidFill>
                <a:effectLst/>
                <a:latin typeface="+mn-lt"/>
                <a:ea typeface="+mn-ea"/>
                <a:cs typeface="+mn-cs"/>
              </a:rPr>
              <a:t>like this come from the domain knowledge and questioning initially</a:t>
            </a:r>
          </a:p>
          <a:p>
            <a:r>
              <a:rPr lang="en-GB" sz="1200" kern="1200" dirty="0">
                <a:solidFill>
                  <a:schemeClr val="tx1"/>
                </a:solidFill>
                <a:effectLst/>
                <a:latin typeface="+mn-lt"/>
                <a:ea typeface="+mn-ea"/>
                <a:cs typeface="+mn-cs"/>
              </a:rPr>
              <a:t>Always ask -how can we do this better, is there a better way</a:t>
            </a:r>
          </a:p>
          <a:p>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11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25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135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A690B-E4DE-4A20-BF88-3E376FAD404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378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042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1200" kern="1200" dirty="0" err="1">
                <a:solidFill>
                  <a:schemeClr val="tx1"/>
                </a:solidFill>
                <a:effectLst/>
                <a:latin typeface="Segoe UI Light" pitchFamily="34" charset="0"/>
                <a:ea typeface="+mn-ea"/>
                <a:cs typeface="+mn-cs"/>
              </a:rPr>
              <a:t>etc</a:t>
            </a:r>
            <a:r>
              <a:rPr lang="en-US" sz="12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1200" kern="1200" baseline="0" dirty="0">
                <a:solidFill>
                  <a:schemeClr val="tx1"/>
                </a:solidFill>
                <a:effectLst/>
                <a:latin typeface="Segoe UI Light" pitchFamily="34" charset="0"/>
                <a:ea typeface="+mn-ea"/>
                <a:cs typeface="+mn-cs"/>
              </a:rPr>
              <a:t> Warehouse</a:t>
            </a:r>
            <a:r>
              <a:rPr lang="en-US" sz="1200" kern="1200" dirty="0">
                <a:solidFill>
                  <a:schemeClr val="tx1"/>
                </a:solidFill>
                <a:effectLst/>
                <a:latin typeface="Segoe UI Light" pitchFamily="34" charset="0"/>
                <a:ea typeface="+mn-ea"/>
                <a:cs typeface="+mn-cs"/>
              </a:rPr>
              <a:t>.</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1200" kern="1200" baseline="0" dirty="0">
                <a:solidFill>
                  <a:schemeClr val="tx1"/>
                </a:solidFill>
                <a:effectLst/>
                <a:latin typeface="Segoe UI Light" pitchFamily="34" charset="0"/>
                <a:ea typeface="+mn-ea"/>
                <a:cs typeface="+mn-cs"/>
              </a:rPr>
              <a:t> or with </a:t>
            </a:r>
            <a:r>
              <a:rPr lang="en-US" sz="12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1200" kern="1200" baseline="0" dirty="0">
                <a:solidFill>
                  <a:schemeClr val="tx1"/>
                </a:solidFill>
                <a:effectLst/>
                <a:latin typeface="Segoe UI Light" pitchFamily="34" charset="0"/>
                <a:ea typeface="+mn-ea"/>
                <a:cs typeface="+mn-cs"/>
              </a:rPr>
              <a:t> based applications. </a:t>
            </a:r>
          </a:p>
          <a:p>
            <a:endParaRPr lang="en-US" sz="1200" kern="1200" baseline="0" dirty="0">
              <a:solidFill>
                <a:schemeClr val="tx1"/>
              </a:solidFill>
              <a:effectLst/>
              <a:latin typeface="Segoe UI Light" pitchFamily="34" charset="0"/>
              <a:ea typeface="+mn-ea"/>
              <a:cs typeface="+mn-cs"/>
            </a:endParaRPr>
          </a:p>
          <a:p>
            <a:r>
              <a:rPr lang="en-US" sz="12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a:t>
            </a:r>
            <a:r>
              <a:rPr lang="en-US" sz="1200" kern="1200" baseline="0">
                <a:solidFill>
                  <a:schemeClr val="tx1"/>
                </a:solidFill>
                <a:effectLst/>
                <a:latin typeface="Segoe UI Light" pitchFamily="34" charset="0"/>
                <a:ea typeface="+mn-ea"/>
                <a:cs typeface="+mn-cs"/>
              </a:rPr>
              <a:t>.   </a:t>
            </a: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31025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how I was introduced to machine learning in academia,</a:t>
            </a:r>
            <a:r>
              <a:rPr lang="en-GB" baseline="0" dirty="0"/>
              <a:t> this</a:t>
            </a:r>
            <a:r>
              <a:rPr lang="en-GB" dirty="0"/>
              <a:t> is an algorithm called</a:t>
            </a:r>
            <a:r>
              <a:rPr lang="en-GB" baseline="0" dirty="0"/>
              <a:t> adaptive intelligence a form a reinforcement learning</a:t>
            </a:r>
          </a:p>
          <a:p>
            <a:endParaRPr lang="en-GB" baseline="0" dirty="0"/>
          </a:p>
          <a:p>
            <a:r>
              <a:rPr lang="en-GB" baseline="0" dirty="0"/>
              <a:t>OK so looking around I am seeing some worried looking faces – did she get the right brief, are we in the right room. </a:t>
            </a:r>
          </a:p>
          <a:p>
            <a:r>
              <a:rPr lang="en-GB" baseline="0" dirty="0"/>
              <a:t>I wanted to show my experience from only a few years ago and contrast it with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9ECF3-4AE9-4C14-9FF6-7880013C030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570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Microsoft is enabling the democratisation of machine learning by creating tools and pre-built solutions .</a:t>
            </a:r>
          </a:p>
          <a:p>
            <a:endParaRPr lang="en-GB" baseline="0" dirty="0"/>
          </a:p>
          <a:p>
            <a:r>
              <a:rPr lang="en-GB" baseline="0" dirty="0"/>
              <a:t>So I want to talk to you about machine learning like this</a:t>
            </a:r>
          </a:p>
          <a:p>
            <a:r>
              <a:rPr lang="en-GB" baseline="0" dirty="0"/>
              <a:t>Where machine learning is computer systems that become smarter with experience</a:t>
            </a:r>
          </a:p>
          <a:p>
            <a:endParaRPr lang="en-GB" baseline="0" dirty="0"/>
          </a:p>
          <a:p>
            <a:r>
              <a:rPr lang="en-GB" baseline="0" dirty="0"/>
              <a:t>This is the only equation we will see today – past data + human input</a:t>
            </a:r>
          </a:p>
          <a:p>
            <a:r>
              <a:rPr lang="en-GB" baseline="0" dirty="0"/>
              <a:t>Where past data is growing on a daily basis, we have data coming from …</a:t>
            </a:r>
          </a:p>
          <a:p>
            <a:r>
              <a:rPr lang="en-GB" baseline="0" dirty="0"/>
              <a:t>And where often the human input describes the type of machine learning used</a:t>
            </a:r>
          </a:p>
          <a:p>
            <a:endParaRPr lang="en-GB" baseline="0" dirty="0"/>
          </a:p>
          <a:p>
            <a:r>
              <a:rPr lang="en-GB" baseline="0" dirty="0"/>
              <a:t>Given past data can we try to predict what might happen in the future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57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474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Click stream prediction</a:t>
            </a:r>
            <a:r>
              <a:rPr lang="en-GB" baseline="0" dirty="0"/>
              <a:t> models – showing the efficiency of Learning by Counts options for large sparse data sets.</a:t>
            </a:r>
          </a:p>
          <a:p>
            <a:r>
              <a:rPr lang="en-GB" baseline="0" dirty="0"/>
              <a:t>Classification – two class, will the customer click the advert or not (1 or 0)</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915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Anomaly</a:t>
            </a:r>
            <a:r>
              <a:rPr lang="en-GB" baseline="0" dirty="0"/>
              <a:t> Detection – credit card fraud, being able to spot that anomaly point in your data, being able to alert in real time if something doesn’t look quite right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985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Clustering</a:t>
            </a:r>
            <a:r>
              <a:rPr lang="en-GB" baseline="0" dirty="0"/>
              <a:t> – customer/audience segmentation</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85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Recommendation</a:t>
            </a:r>
            <a:r>
              <a:rPr lang="en-GB" baseline="0" dirty="0"/>
              <a:t> engines and the ability to build into Azure ML</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864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now?</a:t>
            </a:r>
          </a:p>
          <a:p>
            <a:endParaRPr lang="en-US" dirty="0"/>
          </a:p>
          <a:p>
            <a:r>
              <a:rPr lang="en-US" dirty="0"/>
              <a:t>In</a:t>
            </a:r>
            <a:r>
              <a:rPr lang="en-US" baseline="0" dirty="0"/>
              <a:t> the past many algorithms quite old, however had to be simplified to actually be usable, now this is no longer a problem and complex algorithms can be used. This is because of 3 factors</a:t>
            </a:r>
          </a:p>
          <a:p>
            <a:endParaRPr lang="en-US" baseline="0" dirty="0"/>
          </a:p>
          <a:p>
            <a:r>
              <a:rPr lang="en-US" baseline="0" dirty="0"/>
              <a:t>One, we can use the power of the cloud and borrow the compute power and storage from there</a:t>
            </a:r>
          </a:p>
          <a:p>
            <a:endParaRPr lang="en-US" baseline="0" dirty="0"/>
          </a:p>
          <a:p>
            <a:r>
              <a:rPr lang="en-US" baseline="0" dirty="0"/>
              <a:t>Agility/ease of use – rapidly prototyping, Being able to train these models in a shorter amount of time </a:t>
            </a:r>
          </a:p>
          <a:p>
            <a:endParaRPr lang="en-US" baseline="0" dirty="0"/>
          </a:p>
          <a:p>
            <a:r>
              <a:rPr lang="en-US" baseline="0" dirty="0"/>
              <a:t>And the easily available data to sufficiently train these models. Connected devices </a:t>
            </a:r>
          </a:p>
          <a:p>
            <a:endParaRPr lang="en-US" baseline="0" dirty="0"/>
          </a:p>
          <a:p>
            <a:r>
              <a:rPr lang="en-US" baseline="0" dirty="0"/>
              <a:t>This has allowed for machine learning to be operationalized  and available to everyone to produce intelligent applications </a:t>
            </a:r>
            <a:endParaRPr lang="en-US" dirty="0"/>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343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8.xml"/><Relationship Id="rId4" Type="http://schemas.openxmlformats.org/officeDocument/2006/relationships/image" Target="../media/image16.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xml"/><Relationship Id="rId1" Type="http://schemas.openxmlformats.org/officeDocument/2006/relationships/tags" Target="../tags/tag1.xml"/></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xml"/><Relationship Id="rId1" Type="http://schemas.openxmlformats.org/officeDocument/2006/relationships/tags" Target="../tags/tag3.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xml"/><Relationship Id="rId1" Type="http://schemas.openxmlformats.org/officeDocument/2006/relationships/tags" Target="../tags/tag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xml"/><Relationship Id="rId1" Type="http://schemas.openxmlformats.org/officeDocument/2006/relationships/vmlDrawing" Target="../drawings/vmlDrawing1.vml"/><Relationship Id="rId5" Type="http://schemas.openxmlformats.org/officeDocument/2006/relationships/image" Target="../media/image27.emf"/><Relationship Id="rId4" Type="http://schemas.openxmlformats.org/officeDocument/2006/relationships/oleObject" Target="../embeddings/oleObject1.bin"/></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91387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806564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602185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8107635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141717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0908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11778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16959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0722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29415809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4117067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9611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80236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20929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7739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755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05212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370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77738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54187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63793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6291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5208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3957538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402649427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942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68339"/>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41" y="2980725"/>
            <a:ext cx="3585700" cy="3586209"/>
          </a:xfrm>
          <a:prstGeom prst="rect">
            <a:avLst/>
          </a:prstGeom>
        </p:spPr>
      </p:pic>
    </p:spTree>
    <p:extLst>
      <p:ext uri="{BB962C8B-B14F-4D97-AF65-F5344CB8AC3E}">
        <p14:creationId xmlns:p14="http://schemas.microsoft.com/office/powerpoint/2010/main" val="69539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459" y="6625"/>
            <a:ext cx="12184541" cy="6851378"/>
          </a:xfrm>
          <a:prstGeom prst="rect">
            <a:avLst/>
          </a:prstGeom>
        </p:spPr>
      </p:pic>
      <p:sp>
        <p:nvSpPr>
          <p:cNvPr id="2" name="Rectangle 1"/>
          <p:cNvSpPr/>
          <p:nvPr userDrawn="1"/>
        </p:nvSpPr>
        <p:spPr bwMode="auto">
          <a:xfrm>
            <a:off x="269241"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5">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5" y="6026625"/>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5" y="470067"/>
            <a:ext cx="1522404" cy="326167"/>
          </a:xfrm>
          <a:prstGeom prst="rect">
            <a:avLst/>
          </a:prstGeom>
        </p:spPr>
      </p:pic>
    </p:spTree>
    <p:extLst>
      <p:ext uri="{BB962C8B-B14F-4D97-AF65-F5344CB8AC3E}">
        <p14:creationId xmlns:p14="http://schemas.microsoft.com/office/powerpoint/2010/main" val="401363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8"/>
            <a:ext cx="12211022" cy="6863830"/>
          </a:xfrm>
          <a:prstGeom prst="rect">
            <a:avLst/>
          </a:prstGeom>
        </p:spPr>
      </p:pic>
      <p:sp>
        <p:nvSpPr>
          <p:cNvPr id="6" name="Rectangle 5"/>
          <p:cNvSpPr/>
          <p:nvPr userDrawn="1"/>
        </p:nvSpPr>
        <p:spPr bwMode="auto">
          <a:xfrm rot="16200000">
            <a:off x="-159332" y="154448"/>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2"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5" y="4795387"/>
            <a:ext cx="7172955" cy="1220610"/>
          </a:xfrm>
        </p:spPr>
        <p:txBody>
          <a:bodyPr tIns="109728" bIns="109728">
            <a:noAutofit/>
          </a:bodyPr>
          <a:lstStyle>
            <a:lvl1pPr marL="0" indent="0">
              <a:spcBef>
                <a:spcPts val="0"/>
              </a:spcBef>
              <a:buNone/>
              <a:defRPr sz="3135">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015" indent="-33601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392488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8"/>
            <a:ext cx="12211022" cy="6863830"/>
          </a:xfrm>
          <a:prstGeom prst="rect">
            <a:avLst/>
          </a:prstGeom>
        </p:spPr>
      </p:pic>
      <p:sp>
        <p:nvSpPr>
          <p:cNvPr id="10" name="Rectangle 9"/>
          <p:cNvSpPr/>
          <p:nvPr userDrawn="1"/>
        </p:nvSpPr>
        <p:spPr bwMode="auto">
          <a:xfrm>
            <a:off x="269239" y="2974355"/>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2"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3" y="4775114"/>
            <a:ext cx="7171337" cy="1239568"/>
          </a:xfrm>
          <a:noFill/>
        </p:spPr>
        <p:txBody>
          <a:bodyPr lIns="146304" tIns="109728" rIns="146304" bIns="109728">
            <a:noAutofit/>
          </a:bodyPr>
          <a:lstStyle>
            <a:lvl1pPr marL="0" indent="0">
              <a:spcBef>
                <a:spcPts val="0"/>
              </a:spcBef>
              <a:buNone/>
              <a:defRPr sz="3135"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3"/>
            <a:ext cx="7164240" cy="537931"/>
          </a:xfrm>
        </p:spPr>
        <p:txBody>
          <a:bodyPr vert="horz" wrap="square" lIns="182880" tIns="146304" rIns="182880" bIns="146304" rtlCol="0">
            <a:noAutofit/>
          </a:bodyPr>
          <a:lstStyle>
            <a:lvl1pPr marL="336015" indent="-33601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3621883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1"/>
            <a:ext cx="12192000" cy="6851981"/>
          </a:xfrm>
          <a:prstGeom prst="rect">
            <a:avLst/>
          </a:prstGeom>
        </p:spPr>
      </p:pic>
      <p:sp>
        <p:nvSpPr>
          <p:cNvPr id="6" name="Rectangle 5"/>
          <p:cNvSpPr/>
          <p:nvPr userDrawn="1"/>
        </p:nvSpPr>
        <p:spPr bwMode="auto">
          <a:xfrm>
            <a:off x="4751363" y="1186358"/>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8"/>
            <a:ext cx="7171399" cy="2706373"/>
          </a:xfrm>
          <a:noFill/>
        </p:spPr>
        <p:txBody>
          <a:bodyPr wrap="square" tIns="91440" bIns="91440" anchor="t" anchorCtr="0">
            <a:no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3257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8"/>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6"/>
            <a:ext cx="7171399" cy="4484025"/>
          </a:xfrm>
          <a:noFill/>
        </p:spPr>
        <p:txBody>
          <a:bodyPr wrap="square" tIns="91440" bIns="91440" anchor="t" anchorCtr="0">
            <a:noAutofit/>
          </a:bodyPr>
          <a:lstStyle>
            <a:lvl1pPr>
              <a:defRPr lang="en-US" sz="7054"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06071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51155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gradFill>
          <a:gsLst>
            <a:gs pos="75000">
              <a:srgbClr val="011C42"/>
            </a:gs>
            <a:gs pos="75000">
              <a:srgbClr val="021939"/>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706224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4355527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907200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Dark Band -side content">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274638" y="3062584"/>
            <a:ext cx="4572000" cy="898836"/>
          </a:xfrm>
        </p:spPr>
        <p:txBody>
          <a:bodyPr vert="horz" wrap="square" lIns="146304" tIns="91440" rIns="146304" bIns="91440" rtlCol="0" anchor="ctr">
            <a:spAutoFit/>
          </a:bodyPr>
          <a:lstStyle>
            <a:lvl1pPr marL="457112" indent="-457112">
              <a:spcBef>
                <a:spcPts val="2400"/>
              </a:spcBef>
              <a:buClr>
                <a:srgbClr val="B4A0FF"/>
              </a:buClr>
              <a:buFont typeface="Webdings" panose="05030102010509060703" pitchFamily="18" charset="2"/>
              <a:buChar char="4"/>
              <a:defRPr lang="en-US" sz="2856" kern="1200" spc="0" baseline="0" dirty="0" smtClean="0">
                <a:solidFill>
                  <a:prstClr val="white"/>
                </a:solidFill>
                <a:latin typeface="Segoe UI Light"/>
                <a:ea typeface="+mn-ea"/>
                <a:cs typeface="+mn-cs"/>
              </a:defRPr>
            </a:lvl1pPr>
            <a:lvl2pPr marL="685668" indent="0">
              <a:defRPr lang="en-US" sz="1800" smtClean="0">
                <a:solidFill>
                  <a:schemeClr val="bg1">
                    <a:lumMod val="85000"/>
                  </a:schemeClr>
                </a:solidFill>
              </a:defRPr>
            </a:lvl2pPr>
            <a:lvl3pPr>
              <a:defRPr lang="en-US" sz="2856" smtClean="0">
                <a:solidFill>
                  <a:prstClr val="white"/>
                </a:solidFill>
                <a:latin typeface="Segoe UI Light"/>
              </a:defRPr>
            </a:lvl3pPr>
            <a:lvl4pPr>
              <a:defRPr lang="en-US" sz="1400" smtClean="0">
                <a:solidFill>
                  <a:schemeClr val="bg1">
                    <a:lumMod val="85000"/>
                  </a:schemeClr>
                </a:solidFill>
              </a:defRPr>
            </a:lvl4pPr>
            <a:lvl5pPr>
              <a:defRPr lang="en-US" sz="1400">
                <a:solidFill>
                  <a:schemeClr val="bg1">
                    <a:lumMod val="85000"/>
                  </a:schemeClr>
                </a:solidFill>
              </a:defRPr>
            </a:lvl5pPr>
          </a:lstStyle>
          <a:p>
            <a:pPr marL="0" lvl="0" indent="0"/>
            <a:r>
              <a:rPr lang="en-US" dirty="0"/>
              <a:t>Click to edit Master text</a:t>
            </a:r>
          </a:p>
          <a:p>
            <a:pPr marL="0" lvl="1" indent="0">
              <a:buFontTx/>
              <a:buNone/>
            </a:pPr>
            <a:r>
              <a:rPr lang="en-US" dirty="0"/>
              <a:t>      Second level</a:t>
            </a:r>
          </a:p>
        </p:txBody>
      </p:sp>
    </p:spTree>
    <p:extLst>
      <p:ext uri="{BB962C8B-B14F-4D97-AF65-F5344CB8AC3E}">
        <p14:creationId xmlns:p14="http://schemas.microsoft.com/office/powerpoint/2010/main" val="217717434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ark band + sub ">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B4A0FF"/>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Tree>
    <p:extLst>
      <p:ext uri="{BB962C8B-B14F-4D97-AF65-F5344CB8AC3E}">
        <p14:creationId xmlns:p14="http://schemas.microsoft.com/office/powerpoint/2010/main" val="100391788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ARK BAND - side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4639" y="1052513"/>
            <a:ext cx="11704637" cy="572464"/>
          </a:xfrm>
        </p:spPr>
        <p:txBody>
          <a:bodyPr/>
          <a:lstStyle>
            <a:lvl1pPr marL="0" indent="0">
              <a:buNone/>
              <a:defRPr sz="2800">
                <a:solidFill>
                  <a:srgbClr val="0070C0"/>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dirty="0"/>
              <a:t>Click to edit Master text styles</a:t>
            </a:r>
          </a:p>
        </p:txBody>
      </p:sp>
      <p:sp>
        <p:nvSpPr>
          <p:cNvPr id="4" name="Text Placeholder 3"/>
          <p:cNvSpPr>
            <a:spLocks noGrp="1"/>
          </p:cNvSpPr>
          <p:nvPr>
            <p:ph type="body" sz="quarter" idx="11"/>
          </p:nvPr>
        </p:nvSpPr>
        <p:spPr>
          <a:xfrm>
            <a:off x="274638" y="2125663"/>
            <a:ext cx="5486400" cy="2265236"/>
          </a:xfrm>
        </p:spPr>
        <p:txBody>
          <a:bodyPr/>
          <a:lstStyle>
            <a:lvl1pPr marL="0" indent="0">
              <a:buFontTx/>
              <a:buNone/>
              <a:defRPr sz="3600">
                <a:solidFill>
                  <a:srgbClr val="00BCF2"/>
                </a:solidFill>
              </a:defRPr>
            </a:lvl1pPr>
            <a:lvl2pPr marL="0" indent="0">
              <a:buFontTx/>
              <a:buNone/>
              <a:defRPr sz="1800">
                <a:solidFill>
                  <a:schemeClr val="bg1">
                    <a:lumMod val="85000"/>
                  </a:schemeClr>
                </a:solidFill>
              </a:defRPr>
            </a:lvl2pPr>
            <a:lvl3pPr marL="0" indent="0">
              <a:buFontTx/>
              <a:buNone/>
              <a:defRPr sz="1600">
                <a:solidFill>
                  <a:schemeClr val="bg1">
                    <a:lumMod val="85000"/>
                  </a:schemeClr>
                </a:solidFill>
              </a:defRPr>
            </a:lvl3pPr>
            <a:lvl4pPr marL="0" indent="0">
              <a:buFontTx/>
              <a:buNone/>
              <a:defRPr sz="1400">
                <a:solidFill>
                  <a:schemeClr val="bg1">
                    <a:lumMod val="85000"/>
                  </a:schemeClr>
                </a:solidFill>
              </a:defRPr>
            </a:lvl4pPr>
            <a:lvl5pPr marL="0" indent="0">
              <a:buFontTx/>
              <a:buNone/>
              <a:defRPr sz="14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447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gradFill>
          <a:gsLst>
            <a:gs pos="75000">
              <a:srgbClr val="002050"/>
            </a:gs>
            <a:gs pos="75000">
              <a:srgbClr val="02162E"/>
            </a:gs>
          </a:gsLst>
          <a:lin ang="16200000" scaled="1"/>
        </a:gradFill>
        <a:effectLst/>
      </p:bgPr>
    </p:bg>
    <p:spTree>
      <p:nvGrpSpPr>
        <p:cNvPr id="1" name=""/>
        <p:cNvGrpSpPr/>
        <p:nvPr/>
      </p:nvGrpSpPr>
      <p:grpSpPr>
        <a:xfrm>
          <a:off x="0" y="0"/>
          <a:ext cx="0" cy="0"/>
          <a:chOff x="0" y="0"/>
          <a:chExt cx="0" cy="0"/>
        </a:xfrm>
      </p:grpSpPr>
      <p:sp>
        <p:nvSpPr>
          <p:cNvPr id="4" name="Rectangle 3"/>
          <p:cNvSpPr/>
          <p:nvPr userDrawn="1"/>
        </p:nvSpPr>
        <p:spPr>
          <a:xfrm>
            <a:off x="265178" y="292610"/>
            <a:ext cx="4652556" cy="939809"/>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a:t>
            </a:r>
            <a:r>
              <a:rPr kumimoji="0" lang="en-US" sz="5398"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IoT</a:t>
            </a:r>
            <a:r>
              <a:rPr kumimoji="0" lang="en-US" sz="5398"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Suite</a:t>
            </a: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3" name="Rectangle 2"/>
          <p:cNvSpPr/>
          <p:nvPr userDrawn="1">
            <p:custDataLst>
              <p:tags r:id="rId1"/>
            </p:custDataLst>
          </p:nvPr>
        </p:nvSpPr>
        <p:spPr bwMode="auto">
          <a:xfrm>
            <a:off x="8086803" y="-1887580"/>
            <a:ext cx="1524000" cy="1524000"/>
          </a:xfrm>
          <a:prstGeom prst="rect">
            <a:avLst/>
          </a:prstGeom>
          <a:solidFill>
            <a:srgbClr val="02162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
        <p:nvSpPr>
          <p:cNvPr id="5" name="Rectangle 4"/>
          <p:cNvSpPr/>
          <p:nvPr userDrawn="1">
            <p:custDataLst>
              <p:tags r:id="rId2"/>
            </p:custDataLst>
          </p:nvPr>
        </p:nvSpPr>
        <p:spPr bwMode="auto">
          <a:xfrm>
            <a:off x="9890551" y="-1872966"/>
            <a:ext cx="1524000" cy="152400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70" tIns="45713" rIns="68570" bIns="45713" numCol="1" rtlCol="0" anchor="b" anchorCtr="0" compatLnSpc="1">
            <a:prstTxWarp prst="textNoShape">
              <a:avLst/>
            </a:prstTxWarp>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gradFill flip="none" rotWithShape="1">
                  <a:gsLst>
                    <a:gs pos="5417">
                      <a:srgbClr val="FFFFFF"/>
                    </a:gs>
                    <a:gs pos="100000">
                      <a:srgbClr val="FFFFFF"/>
                    </a:gs>
                  </a:gsLst>
                  <a:lin ang="5400000" scaled="0"/>
                  <a:tileRect/>
                </a:gradFill>
                <a:effectLst/>
                <a:uLnTx/>
                <a:uFillTx/>
                <a:latin typeface="Segoe UI"/>
                <a:ea typeface="+mn-ea"/>
                <a:cs typeface="+mn-cs"/>
              </a:rPr>
              <a:t>Text</a:t>
            </a:r>
            <a:endParaRPr kumimoji="0" lang="en-US" sz="1500" b="0" i="0" u="none" strike="noStrike" kern="120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spTree>
    <p:extLst>
      <p:ext uri="{BB962C8B-B14F-4D97-AF65-F5344CB8AC3E}">
        <p14:creationId xmlns:p14="http://schemas.microsoft.com/office/powerpoint/2010/main" val="415751156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35768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391658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4847449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977708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5144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3544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780271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91656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7845454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75000">
              <a:srgbClr val="002050"/>
            </a:gs>
            <a:gs pos="75000">
              <a:schemeClr val="bg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77874175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8852314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D4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dirty="0"/>
              <a:t>Section title</a:t>
            </a:r>
          </a:p>
        </p:txBody>
      </p:sp>
    </p:spTree>
    <p:extLst>
      <p:ext uri="{BB962C8B-B14F-4D97-AF65-F5344CB8AC3E}">
        <p14:creationId xmlns:p14="http://schemas.microsoft.com/office/powerpoint/2010/main" val="328557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8519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6222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6694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91" y="2084173"/>
            <a:ext cx="8067823" cy="1793105"/>
          </a:xfrm>
          <a:noFill/>
        </p:spPr>
        <p:txBody>
          <a:bodyPr wrap="square" tIns="91440" bIns="91440" anchor="t" anchorCtr="0">
            <a:noAutofit/>
          </a:bodyPr>
          <a:lstStyle>
            <a:lvl1pPr>
              <a:defRPr sz="5880"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80540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1187621"/>
            <a:ext cx="627497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087979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81"/>
            <a:ext cx="9860674" cy="896553"/>
          </a:xfrm>
        </p:spPr>
        <p:txBody>
          <a:bodyPr/>
          <a:lstStyle>
            <a:lvl1pPr marL="278457" indent="-278457">
              <a:defRPr sz="5880"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accent2"/>
                    </a:gs>
                    <a:gs pos="100000">
                      <a:schemeClr val="accent2"/>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70986856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5"/>
            <a:ext cx="9860674" cy="896553"/>
          </a:xfrm>
        </p:spPr>
        <p:txBody>
          <a:bodyPr/>
          <a:lstStyle>
            <a:lvl1pPr marL="169564" indent="-169564">
              <a:defRPr sz="5880"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5">
                <a:gradFill>
                  <a:gsLst>
                    <a:gs pos="1250">
                      <a:schemeClr val="bg1"/>
                    </a:gs>
                    <a:gs pos="100000">
                      <a:schemeClr val="bg1"/>
                    </a:gs>
                  </a:gsLst>
                  <a:lin ang="5400000" scaled="0"/>
                </a:gra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268679770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8"/>
            <a:ext cx="11655840" cy="899665"/>
          </a:xfrm>
        </p:spPr>
        <p:txBody>
          <a:bodyPr/>
          <a:lstStyle>
            <a:lvl1pPr>
              <a:defRPr sz="7054">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2411635"/>
            <a:ext cx="11653523" cy="914360"/>
          </a:xfrm>
        </p:spPr>
        <p:txBody>
          <a:bodyPr/>
          <a:lstStyle>
            <a:lvl1pPr marL="0" indent="0">
              <a:buNone/>
              <a:defRPr sz="5292"/>
            </a:lvl1pPr>
          </a:lstStyle>
          <a:p>
            <a:pPr lvl="0"/>
            <a:r>
              <a:rPr lang="en-US"/>
              <a:t>Click to edit Master text styles</a:t>
            </a:r>
          </a:p>
        </p:txBody>
      </p:sp>
    </p:spTree>
    <p:extLst>
      <p:ext uri="{BB962C8B-B14F-4D97-AF65-F5344CB8AC3E}">
        <p14:creationId xmlns:p14="http://schemas.microsoft.com/office/powerpoint/2010/main" val="152689249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1"/>
            <a:ext cx="6112654" cy="6871859"/>
          </a:xfrm>
          <a:prstGeom prst="rect">
            <a:avLst/>
          </a:prstGeom>
        </p:spPr>
      </p:pic>
      <p:sp>
        <p:nvSpPr>
          <p:cNvPr id="5" name="Picture Placeholder 4"/>
          <p:cNvSpPr>
            <a:spLocks noGrp="1"/>
          </p:cNvSpPr>
          <p:nvPr>
            <p:ph type="pic" sz="quarter" idx="10"/>
          </p:nvPr>
        </p:nvSpPr>
        <p:spPr>
          <a:xfrm>
            <a:off x="6071100" y="2"/>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1297746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2"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33198923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2255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88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377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659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39384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1206121"/>
            <a:ext cx="10757099" cy="879910"/>
          </a:xfrm>
        </p:spPr>
        <p:txBody>
          <a:bodyPr lIns="182880" tIns="146304" rIns="182880" bIns="146304"/>
          <a:lstStyle>
            <a:lvl1pPr>
              <a:defRPr sz="5882">
                <a:gradFill>
                  <a:gsLst>
                    <a:gs pos="96350">
                      <a:schemeClr val="tx1"/>
                    </a:gs>
                    <a:gs pos="87591">
                      <a:schemeClr val="tx1"/>
                    </a:gs>
                  </a:gsLst>
                  <a:lin ang="5400000" scaled="0"/>
                </a:gradFill>
              </a:defRPr>
            </a:lvl1pPr>
          </a:lstStyle>
          <a:p>
            <a:r>
              <a:rPr lang="en-US" dirty="0"/>
              <a:t>Headline here</a:t>
            </a:r>
          </a:p>
        </p:txBody>
      </p:sp>
      <p:sp>
        <p:nvSpPr>
          <p:cNvPr id="3" name="Subtitle 2"/>
          <p:cNvSpPr>
            <a:spLocks noGrp="1"/>
          </p:cNvSpPr>
          <p:nvPr>
            <p:ph type="subTitle" idx="1" hasCustomPrompt="1"/>
          </p:nvPr>
        </p:nvSpPr>
        <p:spPr>
          <a:xfrm>
            <a:off x="283103" y="3886836"/>
            <a:ext cx="10743234" cy="968679"/>
          </a:xfrm>
        </p:spPr>
        <p:txBody>
          <a:bodyPr lIns="182880" tIns="146304" rIns="182880" bIns="146304"/>
          <a:lstStyle>
            <a:lvl1pPr marL="0" indent="0" algn="l">
              <a:lnSpc>
                <a:spcPts val="2647"/>
              </a:lnSpc>
              <a:buNone/>
              <a:defRPr sz="2157">
                <a:gradFill>
                  <a:gsLst>
                    <a:gs pos="96350">
                      <a:schemeClr val="tx1"/>
                    </a:gs>
                    <a:gs pos="87591">
                      <a:schemeClr val="tx1"/>
                    </a:gs>
                  </a:gsLst>
                </a:gra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1216998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303517321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7" y="3083652"/>
            <a:ext cx="3227129" cy="692059"/>
          </a:xfrm>
          <a:prstGeom prst="rect">
            <a:avLst/>
          </a:prstGeom>
        </p:spPr>
      </p:pic>
    </p:spTree>
    <p:extLst>
      <p:ext uri="{BB962C8B-B14F-4D97-AF65-F5344CB8AC3E}">
        <p14:creationId xmlns:p14="http://schemas.microsoft.com/office/powerpoint/2010/main" val="3589533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3453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spid="_x0000_s106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91" y="1591"/>
                        <a:ext cx="1587" cy="1587"/>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3" y="6477874"/>
            <a:ext cx="8382000" cy="380127"/>
          </a:xfrm>
          <a:prstGeom prst="rect">
            <a:avLst/>
          </a:prstGeom>
        </p:spPr>
        <p:txBody>
          <a:bodyPr/>
          <a:lstStyle/>
          <a:p>
            <a:pPr defTabSz="914016"/>
            <a:endParaRPr lang="en-US" sz="1765"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016"/>
            <a:fld id="{6A4C1A4A-E5E6-4CC1-B72C-A20A4EB3E2D2}" type="slidenum">
              <a:rPr lang="en-US" sz="1765" smtClean="0">
                <a:solidFill>
                  <a:srgbClr val="505050"/>
                </a:solidFill>
              </a:rPr>
              <a:pPr defTabSz="914016"/>
              <a:t>‹#›</a:t>
            </a:fld>
            <a:endParaRPr lang="en-US" sz="1765" dirty="0">
              <a:solidFill>
                <a:srgbClr val="505050"/>
              </a:solidFill>
            </a:endParaRPr>
          </a:p>
        </p:txBody>
      </p:sp>
    </p:spTree>
    <p:extLst>
      <p:ext uri="{BB962C8B-B14F-4D97-AF65-F5344CB8AC3E}">
        <p14:creationId xmlns:p14="http://schemas.microsoft.com/office/powerpoint/2010/main" val="367571889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46529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315487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167542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198699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380042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045001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3763440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43143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8412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796311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75906237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0027693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84633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0255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151728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979696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134411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4571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7762204"/>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2667893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19534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06866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38674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27681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186016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48579247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07451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3332539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271377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64226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3517992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30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37025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5305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48557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00237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2398191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6081750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e illustrations can be edited">
    <p:spTree>
      <p:nvGrpSpPr>
        <p:cNvPr id="1" name=""/>
        <p:cNvGrpSpPr/>
        <p:nvPr/>
      </p:nvGrpSpPr>
      <p:grpSpPr>
        <a:xfrm>
          <a:off x="0" y="0"/>
          <a:ext cx="0" cy="0"/>
          <a:chOff x="0" y="0"/>
          <a:chExt cx="0" cy="0"/>
        </a:xfrm>
      </p:grpSpPr>
      <p:sp>
        <p:nvSpPr>
          <p:cNvPr id="14" name="Slide Number Placeholder 1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19170238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6334236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1340796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498673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8252879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8994344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7722370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7557309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6539088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039737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192816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5240780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8805111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3911991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21259282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32303779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4120439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dirty="0"/>
              <a:t>Click to edit Master title style</a:t>
            </a:r>
          </a:p>
        </p:txBody>
      </p:sp>
      <p:sp>
        <p:nvSpPr>
          <p:cNvPr id="2" name="Slide Number Placeholder 1"/>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40713709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8431369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1549087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7349897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7863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1099806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FFFFFF">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FFFFFF">
                  <a:tint val="75000"/>
                </a:srgbClr>
              </a:solidFill>
              <a:effectLst/>
              <a:uLnTx/>
              <a:uFillTx/>
              <a:latin typeface="Segoe UI"/>
              <a:ea typeface="+mn-ea"/>
              <a:cs typeface="+mn-cs"/>
            </a:endParaRPr>
          </a:p>
        </p:txBody>
      </p:sp>
    </p:spTree>
    <p:extLst>
      <p:ext uri="{BB962C8B-B14F-4D97-AF65-F5344CB8AC3E}">
        <p14:creationId xmlns:p14="http://schemas.microsoft.com/office/powerpoint/2010/main" val="1764443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1702547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82161360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62259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26136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3569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67402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773315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111034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7663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7394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10272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7682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4581564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37134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4522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41312480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8591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9C43596-CB4C-42EF-9E5C-722AE2DED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001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C58D8E-33A9-4E61-9026-A198F30C4E49}"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3630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DD0B4E-B07F-4346-94CA-45B42C96569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86738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5BA25D-18DC-4D76-B989-5F4604E139FB}"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9804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211715-F9CF-480B-BC62-007376F02C3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2406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E6D3CE-7D5A-4C83-8DAE-FF783D944AE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3077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241460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471C96-3E62-4E82-9B76-1D083BEDFE8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9093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21F1E6F-A75B-4BE8-BA74-45C5BA1890EA}"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61913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01D2AEE-E117-48C5-9F04-3B2682C8C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5338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7509E93-4692-43D2-AAD1-357E16992A6C}"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7553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2220D85-6920-4131-8068-149CED3F59C7}"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0900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39729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43154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17166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889799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4772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6702755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94808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42094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10685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01158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81389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8626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24232545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32547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90264" cy="6857996"/>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28699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3" y="6029312"/>
            <a:ext cx="1673890" cy="358621"/>
          </a:xfrm>
          <a:prstGeom prst="rect">
            <a:avLst/>
          </a:prstGeom>
        </p:spPr>
      </p:pic>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008330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8772706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251783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32868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730024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60372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6884818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49386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9937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441653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83196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197454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image" Target="../media/image3.png"/><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8" Type="http://schemas.openxmlformats.org/officeDocument/2006/relationships/slideLayout" Target="../slideLayouts/slideLayout22.xml"/><Relationship Id="rId3"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image" Target="../media/image9.png"/><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9" Type="http://schemas.openxmlformats.org/officeDocument/2006/relationships/slideLayout" Target="../slideLayouts/slideLayout160.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42" Type="http://schemas.openxmlformats.org/officeDocument/2006/relationships/slideLayout" Target="../slideLayouts/slideLayout163.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41" Type="http://schemas.openxmlformats.org/officeDocument/2006/relationships/slideLayout" Target="../slideLayouts/slideLayout162.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40" Type="http://schemas.openxmlformats.org/officeDocument/2006/relationships/slideLayout" Target="../slideLayouts/slideLayout161.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4" Type="http://schemas.openxmlformats.org/officeDocument/2006/relationships/image" Target="../media/image9.png"/><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43" Type="http://schemas.openxmlformats.org/officeDocument/2006/relationships/theme" Target="../theme/theme8.xml"/><Relationship Id="rId8" Type="http://schemas.openxmlformats.org/officeDocument/2006/relationships/slideLayout" Target="../slideLayouts/slideLayout129.xml"/><Relationship Id="rId3" Type="http://schemas.openxmlformats.org/officeDocument/2006/relationships/slideLayout" Target="../slideLayouts/slideLayout124.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slideLayout" Target="../slideLayouts/slideLayout1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image" Target="../media/image9.png"/><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theme" Target="../theme/theme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5680080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
        <p:nvSpPr>
          <p:cNvPr id="3" name="Slide Number Placeholder 2"/>
          <p:cNvSpPr>
            <a:spLocks noGrp="1"/>
          </p:cNvSpPr>
          <p:nvPr>
            <p:ph type="sldNum" sz="quarter" idx="4"/>
          </p:nvPr>
        </p:nvSpPr>
        <p:spPr>
          <a:xfrm>
            <a:off x="11026337" y="6193368"/>
            <a:ext cx="896425" cy="371926"/>
          </a:xfrm>
          <a:prstGeom prst="rect">
            <a:avLst/>
          </a:prstGeom>
        </p:spPr>
        <p:txBody>
          <a:bodyPr vert="horz" lIns="182880" tIns="0" rIns="182880" bIns="0" rtlCol="0" anchor="b" anchorCtr="0"/>
          <a:lstStyle>
            <a:lvl1pPr algn="r">
              <a:defRPr sz="1961">
                <a:solidFill>
                  <a:schemeClr val="tx1">
                    <a:tint val="75000"/>
                  </a:schemeClr>
                </a:solidFill>
              </a:defRPr>
            </a:lvl1pPr>
          </a:lstStyle>
          <a:p>
            <a:pPr marL="0" marR="0" lvl="0" indent="0" algn="r" defTabSz="914314"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95709841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31146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CE683F8-6007-4F0B-9E2F-C943ACD476D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96942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69285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91838775"/>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31/05/2016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2851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4"/>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124878778"/>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9254310"/>
      </p:ext>
    </p:extLst>
  </p:cSld>
  <p:clrMap bg1="dk1" tx1="lt1" bg2="dk2" tx2="lt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6.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hyperlink" Target="https://studio.azureml.net/"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hyperlink" Target="https://github.com/amykatenicho/AzureMachineLearningResources.gi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10.xml"/><Relationship Id="rId4" Type="http://schemas.openxmlformats.org/officeDocument/2006/relationships/hyperlink" Target="https://gallery.cortanaintelligence.com/"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9.xml"/></Relationships>
</file>

<file path=ppt/slides/_rels/slide17.xml.rels><?xml version="1.0" encoding="UTF-8" standalone="yes"?>
<Relationships xmlns="http://schemas.openxmlformats.org/package/2006/relationships"><Relationship Id="rId8" Type="http://schemas.openxmlformats.org/officeDocument/2006/relationships/hyperlink" Target="mailto:amynic@microsoft.com" TargetMode="External"/><Relationship Id="rId3" Type="http://schemas.openxmlformats.org/officeDocument/2006/relationships/notesSlide" Target="../notesSlides/notesSlide17.xml"/><Relationship Id="rId7" Type="http://schemas.openxmlformats.org/officeDocument/2006/relationships/hyperlink" Target="http://www.microsoft.com/en-us/server-cloud/cortana-analytics-suite/Overview.aspx" TargetMode="External"/><Relationship Id="rId2" Type="http://schemas.openxmlformats.org/officeDocument/2006/relationships/slideLayout" Target="../slideLayouts/slideLayout1.xml"/><Relationship Id="rId1" Type="http://schemas.openxmlformats.org/officeDocument/2006/relationships/themeOverride" Target="../theme/themeOverride11.xml"/><Relationship Id="rId6" Type="http://schemas.openxmlformats.org/officeDocument/2006/relationships/hyperlink" Target="http://blogs.technet.com/b/machinelearning/" TargetMode="External"/><Relationship Id="rId5" Type="http://schemas.openxmlformats.org/officeDocument/2006/relationships/hyperlink" Target="https://github.com/amykatenicho/AzureMachineLearningResources.git"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hyperlink" Target="https://azure.microsoft.com/en-us/documentation/articles/machine-learning-algorithm-choice/"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4.xml"/><Relationship Id="rId5" Type="http://schemas.openxmlformats.org/officeDocument/2006/relationships/hyperlink" Target="http://blogs.technet.com/b/machinelearning/archive/2015/11/03/using-azure-ml-to-build-clickthrough-prediction-models.aspx" TargetMode="Externa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5.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6.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hyperlink" Target="https://customers.microsoft.com/Pages/CustomerStory.aspx?recid=19460" TargetMode="Externa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603854" y="226105"/>
            <a:ext cx="1406752" cy="1406752"/>
          </a:xfrm>
          <a:prstGeom prst="rect">
            <a:avLst/>
          </a:prstGeom>
          <a:noFill/>
          <a:ln>
            <a:noFill/>
          </a:ln>
        </p:spPr>
      </p:pic>
      <p:sp>
        <p:nvSpPr>
          <p:cNvPr id="2" name="Title 1"/>
          <p:cNvSpPr>
            <a:spLocks noGrp="1"/>
          </p:cNvSpPr>
          <p:nvPr>
            <p:ph type="title"/>
          </p:nvPr>
        </p:nvSpPr>
        <p:spPr>
          <a:xfrm>
            <a:off x="462395" y="2142165"/>
            <a:ext cx="11076462" cy="2387600"/>
          </a:xfrm>
        </p:spPr>
        <p:txBody>
          <a:bodyPr anchor="t">
            <a:noAutofit/>
          </a:bodyPr>
          <a:lstStyle/>
          <a:p>
            <a:pPr>
              <a:lnSpc>
                <a:spcPct val="100000"/>
              </a:lnSpc>
            </a:pPr>
            <a:r>
              <a:rPr lang="en-GB" sz="7200" dirty="0">
                <a:solidFill>
                  <a:srgbClr val="F2F2F2"/>
                </a:solidFill>
                <a:latin typeface="Segoe UI Light" panose="020B0502040204020203" pitchFamily="34" charset="0"/>
                <a:cs typeface="Segoe UI Light" panose="020B0502040204020203" pitchFamily="34" charset="0"/>
              </a:rPr>
              <a:t>Predicting the Future </a:t>
            </a:r>
            <a:br>
              <a:rPr lang="en-GB" sz="7200" dirty="0">
                <a:solidFill>
                  <a:srgbClr val="F2F2F2"/>
                </a:solidFill>
                <a:latin typeface="Segoe UI Light" panose="020B0502040204020203" pitchFamily="34" charset="0"/>
                <a:cs typeface="Segoe UI Light" panose="020B0502040204020203" pitchFamily="34" charset="0"/>
              </a:rPr>
            </a:br>
            <a:r>
              <a:rPr lang="en-GB" sz="7200" dirty="0">
                <a:solidFill>
                  <a:srgbClr val="F2F2F2"/>
                </a:solidFill>
                <a:latin typeface="Segoe UI Light" panose="020B0502040204020203" pitchFamily="34" charset="0"/>
                <a:cs typeface="Segoe UI Light" panose="020B0502040204020203" pitchFamily="34" charset="0"/>
              </a:rPr>
              <a:t>with Azure Machine Learning</a:t>
            </a:r>
          </a:p>
        </p:txBody>
      </p:sp>
      <p:sp>
        <p:nvSpPr>
          <p:cNvPr id="3" name="Footer Placeholder 3"/>
          <p:cNvSpPr txBox="1">
            <a:spLocks/>
          </p:cNvSpPr>
          <p:nvPr/>
        </p:nvSpPr>
        <p:spPr>
          <a:xfrm>
            <a:off x="171771" y="6029492"/>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 Nicholson – Technical Evangelist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1047725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14719" y="1785257"/>
            <a:ext cx="11935041" cy="4905829"/>
          </a:xfrm>
          <a:prstGeom prst="round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0" y="0"/>
            <a:ext cx="12192000" cy="1535069"/>
          </a:xfrm>
          <a:prstGeom prst="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What is Azure Machine Learning</a:t>
            </a:r>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cxnSp>
        <p:nvCxnSpPr>
          <p:cNvPr id="106" name="Straight Connector 105"/>
          <p:cNvCxnSpPr/>
          <p:nvPr/>
        </p:nvCxnSpPr>
        <p:spPr>
          <a:xfrm>
            <a:off x="3328950"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70513" y="4313764"/>
            <a:ext cx="3007332" cy="1187890"/>
          </a:xfrm>
          <a:prstGeom prst="rect">
            <a:avLst/>
          </a:prstGeom>
          <a:noFill/>
        </p:spPr>
        <p:txBody>
          <a:bodyPr wrap="none" lIns="182802" tIns="146241" rIns="182802" bIns="146241" rtlCol="0">
            <a:spAutoFit/>
          </a:bodyPr>
          <a:lstStyle/>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Blobs and Tables</a:t>
            </a:r>
          </a:p>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Hadoop (HDInsight)</a:t>
            </a:r>
          </a:p>
          <a:p>
            <a:pPr marL="0" marR="0" lvl="0" indent="0" algn="l" defTabSz="932597"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Relational DB (Azure SQL DB)</a:t>
            </a:r>
          </a:p>
        </p:txBody>
      </p:sp>
      <p:sp>
        <p:nvSpPr>
          <p:cNvPr id="108" name="Rectangle 107"/>
          <p:cNvSpPr/>
          <p:nvPr/>
        </p:nvSpPr>
        <p:spPr>
          <a:xfrm>
            <a:off x="860760" y="1854778"/>
            <a:ext cx="1433090" cy="707767"/>
          </a:xfrm>
          <a:prstGeom prst="rect">
            <a:avLst/>
          </a:prstGeom>
        </p:spPr>
        <p:txBody>
          <a:bodyPr wrap="square" lIns="182802" tIns="137101" rIns="182802" bIns="137101">
            <a:spAutoFit/>
          </a:body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Light"/>
                <a:ea typeface="Calibri" panose="020F0502020204030204" pitchFamily="34" charset="0"/>
                <a:cs typeface="+mn-cs"/>
              </a:rPr>
              <a:t>Data</a:t>
            </a:r>
          </a:p>
        </p:txBody>
      </p:sp>
      <p:grpSp>
        <p:nvGrpSpPr>
          <p:cNvPr id="109" name="Group 108"/>
          <p:cNvGrpSpPr/>
          <p:nvPr/>
        </p:nvGrpSpPr>
        <p:grpSpPr>
          <a:xfrm>
            <a:off x="10568293" y="2991361"/>
            <a:ext cx="466146" cy="800788"/>
            <a:chOff x="9384608" y="3646196"/>
            <a:chExt cx="466344" cy="801128"/>
          </a:xfrm>
        </p:grpSpPr>
        <p:grpSp>
          <p:nvGrpSpPr>
            <p:cNvPr id="110" name="Group 109"/>
            <p:cNvGrpSpPr/>
            <p:nvPr/>
          </p:nvGrpSpPr>
          <p:grpSpPr>
            <a:xfrm>
              <a:off x="9384608" y="3646196"/>
              <a:ext cx="466344" cy="801128"/>
              <a:chOff x="9384608" y="3646196"/>
              <a:chExt cx="466344" cy="801128"/>
            </a:xfrm>
          </p:grpSpPr>
          <p:sp>
            <p:nvSpPr>
              <p:cNvPr id="116"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7"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nvGrpSpPr>
              <p:cNvPr id="118" name="Group 117"/>
              <p:cNvGrpSpPr/>
              <p:nvPr/>
            </p:nvGrpSpPr>
            <p:grpSpPr>
              <a:xfrm>
                <a:off x="9484650" y="3817383"/>
                <a:ext cx="268769" cy="458657"/>
                <a:chOff x="10365212" y="5859572"/>
                <a:chExt cx="483110" cy="660040"/>
              </a:xfrm>
              <a:solidFill>
                <a:schemeClr val="bg1"/>
              </a:solidFill>
            </p:grpSpPr>
            <p:sp>
              <p:nvSpPr>
                <p:cNvPr id="119"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0"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1"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2"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sp>
          <p:nvSpPr>
            <p:cNvPr id="111"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2"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3"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4"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15"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23" name="Group 122"/>
          <p:cNvGrpSpPr/>
          <p:nvPr/>
        </p:nvGrpSpPr>
        <p:grpSpPr>
          <a:xfrm>
            <a:off x="9961735" y="4089935"/>
            <a:ext cx="1709200" cy="873342"/>
            <a:chOff x="9708797" y="4105152"/>
            <a:chExt cx="1709928" cy="873714"/>
          </a:xfrm>
        </p:grpSpPr>
        <p:grpSp>
          <p:nvGrpSpPr>
            <p:cNvPr id="124" name="Group 123"/>
            <p:cNvGrpSpPr/>
            <p:nvPr/>
          </p:nvGrpSpPr>
          <p:grpSpPr>
            <a:xfrm>
              <a:off x="9708797" y="4105152"/>
              <a:ext cx="1709928" cy="873714"/>
              <a:chOff x="13377563" y="2176438"/>
              <a:chExt cx="1709928" cy="873714"/>
            </a:xfrm>
          </p:grpSpPr>
          <p:sp>
            <p:nvSpPr>
              <p:cNvPr id="137"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8"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9"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25" name="Group 1031"/>
            <p:cNvGrpSpPr>
              <a:grpSpLocks/>
            </p:cNvGrpSpPr>
            <p:nvPr/>
          </p:nvGrpSpPr>
          <p:grpSpPr bwMode="auto">
            <a:xfrm>
              <a:off x="10118108" y="4299632"/>
              <a:ext cx="923472" cy="460684"/>
              <a:chOff x="4841436" y="5510539"/>
              <a:chExt cx="1049696" cy="523224"/>
            </a:xfrm>
            <a:solidFill>
              <a:schemeClr val="bg1"/>
            </a:solidFill>
          </p:grpSpPr>
          <p:sp>
            <p:nvSpPr>
              <p:cNvPr id="126"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7"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8"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29"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0"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1"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2"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3"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4"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5"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36"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grpSp>
        <p:nvGrpSpPr>
          <p:cNvPr id="140" name="Group 139"/>
          <p:cNvGrpSpPr/>
          <p:nvPr/>
        </p:nvGrpSpPr>
        <p:grpSpPr>
          <a:xfrm>
            <a:off x="10285020" y="5277884"/>
            <a:ext cx="1109073" cy="720572"/>
            <a:chOff x="10355354" y="2960609"/>
            <a:chExt cx="1109544" cy="720878"/>
          </a:xfrm>
        </p:grpSpPr>
        <p:grpSp>
          <p:nvGrpSpPr>
            <p:cNvPr id="141" name="Group 140"/>
            <p:cNvGrpSpPr/>
            <p:nvPr/>
          </p:nvGrpSpPr>
          <p:grpSpPr>
            <a:xfrm>
              <a:off x="10355354" y="2960609"/>
              <a:ext cx="1109544" cy="720878"/>
              <a:chOff x="10355354" y="2831936"/>
              <a:chExt cx="1307592" cy="849551"/>
            </a:xfrm>
          </p:grpSpPr>
          <p:sp>
            <p:nvSpPr>
              <p:cNvPr id="154"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5"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nvGrpSpPr>
            <p:cNvPr id="142" name="Group 1031"/>
            <p:cNvGrpSpPr>
              <a:grpSpLocks/>
            </p:cNvGrpSpPr>
            <p:nvPr/>
          </p:nvGrpSpPr>
          <p:grpSpPr bwMode="auto">
            <a:xfrm>
              <a:off x="10599291" y="3157951"/>
              <a:ext cx="595154" cy="296900"/>
              <a:chOff x="4841436" y="5510539"/>
              <a:chExt cx="1049696" cy="523224"/>
            </a:xfrm>
            <a:solidFill>
              <a:schemeClr val="bg1"/>
            </a:solidFill>
          </p:grpSpPr>
          <p:sp>
            <p:nvSpPr>
              <p:cNvPr id="143"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4"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5"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6"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7"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8"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9"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0"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1"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2"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53"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algn="l" defTabSz="932151"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grpSp>
      <p:sp>
        <p:nvSpPr>
          <p:cNvPr id="156" name="Rectangle 155"/>
          <p:cNvSpPr/>
          <p:nvPr/>
        </p:nvSpPr>
        <p:spPr>
          <a:xfrm>
            <a:off x="10106075" y="1858369"/>
            <a:ext cx="1359830" cy="707767"/>
          </a:xfrm>
          <a:prstGeom prst="rect">
            <a:avLst/>
          </a:prstGeom>
        </p:spPr>
        <p:txBody>
          <a:bodyPr wrap="none" lIns="182802" tIns="137101" rIns="182802" bIns="137101">
            <a:spAutoFit/>
          </a:bodyPr>
          <a:lstStyle/>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Light"/>
                <a:ea typeface="Calibri" panose="020F0502020204030204" pitchFamily="34" charset="0"/>
                <a:cs typeface="+mn-cs"/>
              </a:rPr>
              <a:t>Clients</a:t>
            </a:r>
          </a:p>
        </p:txBody>
      </p:sp>
      <p:sp>
        <p:nvSpPr>
          <p:cNvPr id="157" name="Rectangle 156"/>
          <p:cNvSpPr>
            <a:spLocks noChangeAspect="1"/>
          </p:cNvSpPr>
          <p:nvPr/>
        </p:nvSpPr>
        <p:spPr bwMode="auto">
          <a:xfrm>
            <a:off x="7195287" y="4094267"/>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Model is now a web service that is callable</a:t>
            </a:r>
          </a:p>
        </p:txBody>
      </p:sp>
      <p:pic>
        <p:nvPicPr>
          <p:cNvPr id="158" name="Picture 157"/>
          <p:cNvPicPr>
            <a:picLocks noChangeAspect="1"/>
          </p:cNvPicPr>
          <p:nvPr/>
        </p:nvPicPr>
        <p:blipFill>
          <a:blip r:embed="rId4"/>
          <a:stretch>
            <a:fillRect/>
          </a:stretch>
        </p:blipFill>
        <p:spPr>
          <a:xfrm>
            <a:off x="649611" y="2772083"/>
            <a:ext cx="2042229" cy="1163459"/>
          </a:xfrm>
          <a:prstGeom prst="rect">
            <a:avLst/>
          </a:prstGeom>
        </p:spPr>
      </p:pic>
      <p:cxnSp>
        <p:nvCxnSpPr>
          <p:cNvPr id="161" name="Straight Connector 160"/>
          <p:cNvCxnSpPr/>
          <p:nvPr/>
        </p:nvCxnSpPr>
        <p:spPr>
          <a:xfrm>
            <a:off x="9481748" y="1859577"/>
            <a:ext cx="0" cy="483150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2" name="Group 161"/>
          <p:cNvGrpSpPr/>
          <p:nvPr/>
        </p:nvGrpSpPr>
        <p:grpSpPr>
          <a:xfrm>
            <a:off x="7094394" y="5418826"/>
            <a:ext cx="2071033" cy="1220807"/>
            <a:chOff x="6508199" y="5380459"/>
            <a:chExt cx="2030609" cy="1196978"/>
          </a:xfrm>
        </p:grpSpPr>
        <p:sp>
          <p:nvSpPr>
            <p:cNvPr id="163" name="Rectangle 162"/>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197"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Monetize the API through our marketplace</a:t>
              </a:r>
            </a:p>
          </p:txBody>
        </p:sp>
        <p:pic>
          <p:nvPicPr>
            <p:cNvPr id="164" name="Picture 163"/>
            <p:cNvPicPr>
              <a:picLocks noChangeAspect="1"/>
            </p:cNvPicPr>
            <p:nvPr/>
          </p:nvPicPr>
          <p:blipFill>
            <a:blip r:embed="rId5"/>
            <a:stretch>
              <a:fillRect/>
            </a:stretch>
          </p:blipFill>
          <p:spPr>
            <a:xfrm>
              <a:off x="6922450" y="5380459"/>
              <a:ext cx="1210733" cy="722475"/>
            </a:xfrm>
            <a:prstGeom prst="rect">
              <a:avLst/>
            </a:prstGeom>
          </p:spPr>
        </p:pic>
      </p:grpSp>
      <p:grpSp>
        <p:nvGrpSpPr>
          <p:cNvPr id="166" name="Group 165"/>
          <p:cNvGrpSpPr/>
          <p:nvPr/>
        </p:nvGrpSpPr>
        <p:grpSpPr>
          <a:xfrm>
            <a:off x="7477870" y="2439109"/>
            <a:ext cx="1295282" cy="1577131"/>
            <a:chOff x="6954979" y="2097980"/>
            <a:chExt cx="1270000" cy="1546347"/>
          </a:xfrm>
        </p:grpSpPr>
        <p:sp>
          <p:nvSpPr>
            <p:cNvPr id="167" name="Oval 166"/>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68" name="Group 167"/>
            <p:cNvGrpSpPr/>
            <p:nvPr/>
          </p:nvGrpSpPr>
          <p:grpSpPr>
            <a:xfrm>
              <a:off x="6954979" y="2453658"/>
              <a:ext cx="1270000" cy="1190669"/>
              <a:chOff x="6444986" y="2494569"/>
              <a:chExt cx="1270000" cy="1190669"/>
            </a:xfrm>
          </p:grpSpPr>
          <p:pic>
            <p:nvPicPr>
              <p:cNvPr id="169" name="Picture 168"/>
              <p:cNvPicPr>
                <a:picLocks noChangeAspect="1"/>
              </p:cNvPicPr>
              <p:nvPr/>
            </p:nvPicPr>
            <p:blipFill>
              <a:blip r:embed="rId6"/>
              <a:stretch>
                <a:fillRect/>
              </a:stretch>
            </p:blipFill>
            <p:spPr>
              <a:xfrm>
                <a:off x="6444986" y="2494569"/>
                <a:ext cx="1270000" cy="1187225"/>
              </a:xfrm>
              <a:prstGeom prst="rect">
                <a:avLst/>
              </a:prstGeom>
            </p:spPr>
          </p:pic>
          <p:sp>
            <p:nvSpPr>
              <p:cNvPr id="170" name="Rectangle 169"/>
              <p:cNvSpPr/>
              <p:nvPr/>
            </p:nvSpPr>
            <p:spPr>
              <a:xfrm>
                <a:off x="6672560" y="3075302"/>
                <a:ext cx="757799" cy="609936"/>
              </a:xfrm>
              <a:prstGeom prst="rect">
                <a:avLst/>
              </a:prstGeom>
            </p:spPr>
            <p:txBody>
              <a:bodyPr wrap="none" lIns="182802" tIns="137101" rIns="182802" bIns="137101">
                <a:spAutoFit/>
              </a:bodyPr>
              <a:lstStyle/>
              <a:p>
                <a:pPr marL="0" marR="0" lvl="0" indent="0" algn="l" defTabSz="913873"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70C0"/>
                    </a:solidFill>
                    <a:effectLst/>
                    <a:uLnTx/>
                    <a:uFillTx/>
                    <a:latin typeface="Segoe UI Light"/>
                    <a:ea typeface="Calibri" panose="020F0502020204030204" pitchFamily="34" charset="0"/>
                    <a:cs typeface="+mn-cs"/>
                  </a:rPr>
                  <a:t>API</a:t>
                </a:r>
              </a:p>
            </p:txBody>
          </p:sp>
        </p:grpSp>
      </p:grpSp>
      <p:grpSp>
        <p:nvGrpSpPr>
          <p:cNvPr id="175" name="Group 4"/>
          <p:cNvGrpSpPr>
            <a:grpSpLocks noChangeAspect="1"/>
          </p:cNvGrpSpPr>
          <p:nvPr/>
        </p:nvGrpSpPr>
        <p:grpSpPr bwMode="auto">
          <a:xfrm>
            <a:off x="4129120" y="2688589"/>
            <a:ext cx="2801048" cy="1800444"/>
            <a:chOff x="2254" y="1703"/>
            <a:chExt cx="1730" cy="1112"/>
          </a:xfrm>
        </p:grpSpPr>
        <p:sp>
          <p:nvSpPr>
            <p:cNvPr id="176"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7"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8"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79"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0"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1"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2"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3"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4"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5"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6"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7"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8"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89"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0"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1"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2"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3"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4"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5"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6"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97"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grpSp>
      <p:sp>
        <p:nvSpPr>
          <p:cNvPr id="198" name="Rectangle 197"/>
          <p:cNvSpPr>
            <a:spLocks noChangeAspect="1"/>
          </p:cNvSpPr>
          <p:nvPr/>
        </p:nvSpPr>
        <p:spPr bwMode="auto">
          <a:xfrm>
            <a:off x="3779279" y="4620195"/>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dirty="0">
                <a:ln>
                  <a:noFill/>
                </a:ln>
                <a:gradFill>
                  <a:gsLst>
                    <a:gs pos="0">
                      <a:prstClr val="white"/>
                    </a:gs>
                    <a:gs pos="100000">
                      <a:prstClr val="white"/>
                    </a:gs>
                  </a:gsLst>
                  <a:lin ang="5400000" scaled="1"/>
                </a:gradFill>
                <a:effectLst/>
                <a:uLnTx/>
                <a:uFillTx/>
                <a:latin typeface="Calibri" panose="020F0502020204030204"/>
                <a:ea typeface="+mn-ea"/>
                <a:cs typeface="+mn-cs"/>
              </a:rPr>
              <a:t>Integrated development environment for Machine Learning </a:t>
            </a:r>
          </a:p>
        </p:txBody>
      </p:sp>
      <p:sp>
        <p:nvSpPr>
          <p:cNvPr id="199" name="Rectangle 198"/>
          <p:cNvSpPr>
            <a:spLocks noChangeAspect="1"/>
          </p:cNvSpPr>
          <p:nvPr/>
        </p:nvSpPr>
        <p:spPr bwMode="auto">
          <a:xfrm>
            <a:off x="4052394" y="3591248"/>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marL="0" marR="0" lvl="0" indent="0" algn="ctr" defTabSz="932597" rtl="0" eaLnBrk="1" fontAlgn="base" latinLnBrk="0" hangingPunct="1">
              <a:lnSpc>
                <a:spcPct val="90000"/>
              </a:lnSpc>
              <a:spcBef>
                <a:spcPct val="0"/>
              </a:spcBef>
              <a:spcAft>
                <a:spcPts val="600"/>
              </a:spcAft>
              <a:buClrTx/>
              <a:buSzTx/>
              <a:buFontTx/>
              <a:buNone/>
              <a:tabLst/>
              <a:defRPr/>
            </a:pPr>
            <a:r>
              <a:rPr kumimoji="0" lang="en-US" sz="1020" b="0" i="0" u="none" strike="noStrike" kern="1200" cap="none" spc="0" normalizeH="0" baseline="0" noProof="0" dirty="0">
                <a:ln>
                  <a:noFill/>
                </a:ln>
                <a:solidFill>
                  <a:srgbClr val="FFFFFF"/>
                </a:solidFill>
                <a:effectLst/>
                <a:uLnTx/>
                <a:uFillTx/>
                <a:latin typeface="Calibri" panose="020F0502020204030204"/>
                <a:ea typeface="+mn-ea"/>
                <a:cs typeface="+mn-cs"/>
              </a:rPr>
              <a:t>ML STUDIO</a:t>
            </a:r>
          </a:p>
        </p:txBody>
      </p:sp>
      <p:cxnSp>
        <p:nvCxnSpPr>
          <p:cNvPr id="201" name="Straight Arrow Connector 200"/>
          <p:cNvCxnSpPr/>
          <p:nvPr/>
        </p:nvCxnSpPr>
        <p:spPr>
          <a:xfrm>
            <a:off x="2873829" y="3561286"/>
            <a:ext cx="117856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6332394" y="3544801"/>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a:off x="8988131" y="3542714"/>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p:nvPr/>
        </p:nvCxnSpPr>
        <p:spPr>
          <a:xfrm>
            <a:off x="8988131" y="5815135"/>
            <a:ext cx="982806"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flipH="1" flipV="1">
            <a:off x="8134309" y="4668305"/>
            <a:ext cx="1" cy="599556"/>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0640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12192000" cy="1535069"/>
          </a:xfrm>
          <a:prstGeom prst="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Machine Learning Process Model</a:t>
            </a: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sp>
        <p:nvSpPr>
          <p:cNvPr id="2" name="Rounded Rectangle 1"/>
          <p:cNvSpPr/>
          <p:nvPr/>
        </p:nvSpPr>
        <p:spPr>
          <a:xfrm>
            <a:off x="372903" y="1780746"/>
            <a:ext cx="1686758" cy="674703"/>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Idea</a:t>
            </a:r>
          </a:p>
        </p:txBody>
      </p:sp>
      <p:sp>
        <p:nvSpPr>
          <p:cNvPr id="23" name="Rounded Rectangle 22"/>
          <p:cNvSpPr/>
          <p:nvPr/>
        </p:nvSpPr>
        <p:spPr>
          <a:xfrm>
            <a:off x="372903" y="2743916"/>
            <a:ext cx="1686758" cy="674703"/>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Data</a:t>
            </a:r>
          </a:p>
        </p:txBody>
      </p:sp>
      <p:sp>
        <p:nvSpPr>
          <p:cNvPr id="26" name="Rounded Rectangle 25"/>
          <p:cNvSpPr/>
          <p:nvPr/>
        </p:nvSpPr>
        <p:spPr>
          <a:xfrm>
            <a:off x="2617079" y="2585316"/>
            <a:ext cx="2598604" cy="993673"/>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Business Knowledge</a:t>
            </a:r>
          </a:p>
        </p:txBody>
      </p:sp>
      <p:sp>
        <p:nvSpPr>
          <p:cNvPr id="27" name="Rounded Rectangle 26"/>
          <p:cNvSpPr/>
          <p:nvPr/>
        </p:nvSpPr>
        <p:spPr>
          <a:xfrm>
            <a:off x="2617079" y="4138717"/>
            <a:ext cx="2598604" cy="993673"/>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Data Preparation</a:t>
            </a:r>
          </a:p>
        </p:txBody>
      </p:sp>
      <p:sp>
        <p:nvSpPr>
          <p:cNvPr id="28" name="Rounded Rectangle 27"/>
          <p:cNvSpPr/>
          <p:nvPr/>
        </p:nvSpPr>
        <p:spPr>
          <a:xfrm>
            <a:off x="2929103" y="5476775"/>
            <a:ext cx="1974555" cy="852499"/>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Modelling</a:t>
            </a:r>
          </a:p>
        </p:txBody>
      </p:sp>
      <p:sp>
        <p:nvSpPr>
          <p:cNvPr id="29" name="Rounded Rectangle 28"/>
          <p:cNvSpPr/>
          <p:nvPr/>
        </p:nvSpPr>
        <p:spPr>
          <a:xfrm>
            <a:off x="5925843" y="5503409"/>
            <a:ext cx="2148921" cy="806961"/>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Evaluation</a:t>
            </a:r>
          </a:p>
        </p:txBody>
      </p:sp>
      <p:sp>
        <p:nvSpPr>
          <p:cNvPr id="30" name="Rounded Rectangle 29"/>
          <p:cNvSpPr/>
          <p:nvPr/>
        </p:nvSpPr>
        <p:spPr>
          <a:xfrm>
            <a:off x="5925843" y="2591520"/>
            <a:ext cx="2759907" cy="993673"/>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Data Understanding</a:t>
            </a:r>
          </a:p>
        </p:txBody>
      </p:sp>
      <p:sp>
        <p:nvSpPr>
          <p:cNvPr id="31" name="Rounded Rectangle 30"/>
          <p:cNvSpPr/>
          <p:nvPr/>
        </p:nvSpPr>
        <p:spPr>
          <a:xfrm>
            <a:off x="9096949" y="5453830"/>
            <a:ext cx="1982932" cy="902078"/>
          </a:xfrm>
          <a:prstGeom prst="roundRect">
            <a:avLst/>
          </a:prstGeom>
          <a:solidFill>
            <a:srgbClr val="442157"/>
          </a:solidFill>
          <a:ln>
            <a:solidFill>
              <a:srgbClr val="4421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gradFill>
                  <a:gsLst>
                    <a:gs pos="0">
                      <a:prstClr val="white"/>
                    </a:gs>
                    <a:gs pos="100000">
                      <a:prstClr val="white"/>
                    </a:gs>
                  </a:gsLst>
                  <a:lin ang="5400000" scaled="1"/>
                </a:gradFill>
                <a:latin typeface="Segoe UI" panose="020B0502040204020203" pitchFamily="34" charset="0"/>
                <a:cs typeface="Segoe UI" panose="020B0502040204020203" pitchFamily="34" charset="0"/>
              </a:rPr>
              <a:t>Publish</a:t>
            </a:r>
          </a:p>
        </p:txBody>
      </p:sp>
      <p:cxnSp>
        <p:nvCxnSpPr>
          <p:cNvPr id="4" name="Straight Arrow Connector 3"/>
          <p:cNvCxnSpPr>
            <a:stCxn id="2" idx="2"/>
            <a:endCxn id="23" idx="0"/>
          </p:cNvCxnSpPr>
          <p:nvPr/>
        </p:nvCxnSpPr>
        <p:spPr>
          <a:xfrm>
            <a:off x="1216282" y="2455449"/>
            <a:ext cx="0" cy="288467"/>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23" idx="3"/>
            <a:endCxn id="26" idx="1"/>
          </p:cNvCxnSpPr>
          <p:nvPr/>
        </p:nvCxnSpPr>
        <p:spPr>
          <a:xfrm>
            <a:off x="2059661" y="3081268"/>
            <a:ext cx="557418" cy="885"/>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215683" y="2940107"/>
            <a:ext cx="710160" cy="6204"/>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5206805" y="3200637"/>
            <a:ext cx="710162" cy="4201"/>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6" idx="2"/>
            <a:endCxn id="27" idx="0"/>
          </p:cNvCxnSpPr>
          <p:nvPr/>
        </p:nvCxnSpPr>
        <p:spPr>
          <a:xfrm>
            <a:off x="3916381" y="3578989"/>
            <a:ext cx="0" cy="559728"/>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7" idx="2"/>
            <a:endCxn id="28" idx="0"/>
          </p:cNvCxnSpPr>
          <p:nvPr/>
        </p:nvCxnSpPr>
        <p:spPr>
          <a:xfrm>
            <a:off x="3916381" y="5132390"/>
            <a:ext cx="0" cy="344385"/>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8" idx="3"/>
            <a:endCxn id="29" idx="1"/>
          </p:cNvCxnSpPr>
          <p:nvPr/>
        </p:nvCxnSpPr>
        <p:spPr>
          <a:xfrm>
            <a:off x="4903658" y="5903025"/>
            <a:ext cx="1022185" cy="3865"/>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9" idx="3"/>
            <a:endCxn id="31" idx="1"/>
          </p:cNvCxnSpPr>
          <p:nvPr/>
        </p:nvCxnSpPr>
        <p:spPr>
          <a:xfrm flipV="1">
            <a:off x="8074764" y="5904869"/>
            <a:ext cx="1022185" cy="2021"/>
          </a:xfrm>
          <a:prstGeom prst="straightConnector1">
            <a:avLst/>
          </a:prstGeom>
          <a:ln w="38100">
            <a:solidFill>
              <a:srgbClr val="442157"/>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9" idx="0"/>
          </p:cNvCxnSpPr>
          <p:nvPr/>
        </p:nvCxnSpPr>
        <p:spPr>
          <a:xfrm flipH="1" flipV="1">
            <a:off x="7000303" y="4623418"/>
            <a:ext cx="1" cy="879991"/>
          </a:xfrm>
          <a:prstGeom prst="straightConnector1">
            <a:avLst/>
          </a:prstGeom>
          <a:ln w="38100">
            <a:solidFill>
              <a:srgbClr val="442157"/>
            </a:solidFill>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7" idx="3"/>
          </p:cNvCxnSpPr>
          <p:nvPr/>
        </p:nvCxnSpPr>
        <p:spPr>
          <a:xfrm>
            <a:off x="5215683" y="4635554"/>
            <a:ext cx="1797676" cy="7467"/>
          </a:xfrm>
          <a:prstGeom prst="straightConnector1">
            <a:avLst/>
          </a:prstGeom>
          <a:ln w="38100">
            <a:solidFill>
              <a:srgbClr val="442157"/>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105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6" grpId="0" animBg="1"/>
      <p:bldP spid="27" grpId="0" animBg="1"/>
      <p:bldP spid="28" grpId="0" animBg="1"/>
      <p:bldP spid="29"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Machine Learning Studio</a:t>
            </a:r>
            <a:br>
              <a:rPr lang="en-GB" sz="8000" dirty="0">
                <a:solidFill>
                  <a:schemeClr val="bg1"/>
                </a:solidFill>
              </a:rPr>
            </a:br>
            <a:r>
              <a:rPr lang="en-GB" sz="3600" dirty="0">
                <a:solidFill>
                  <a:schemeClr val="bg1"/>
                </a:solidFill>
                <a:hlinkClick r:id="rId4"/>
              </a:rPr>
              <a:t>https://studio.azureml.net/</a:t>
            </a:r>
            <a:r>
              <a:rPr lang="en-GB" sz="36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
        <p:nvSpPr>
          <p:cNvPr id="5" name="Footer Placeholder 3"/>
          <p:cNvSpPr txBox="1">
            <a:spLocks/>
          </p:cNvSpPr>
          <p:nvPr/>
        </p:nvSpPr>
        <p:spPr>
          <a:xfrm>
            <a:off x="128419" y="6332804"/>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3430252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7133" y="2235200"/>
            <a:ext cx="11463065" cy="2387600"/>
          </a:xfrm>
        </p:spPr>
        <p:txBody>
          <a:bodyPr anchor="ctr">
            <a:noAutofit/>
          </a:bodyPr>
          <a:lstStyle/>
          <a:p>
            <a:pPr>
              <a:lnSpc>
                <a:spcPct val="100000"/>
              </a:lnSpc>
            </a:pPr>
            <a:r>
              <a:rPr lang="en-GB" sz="8000" dirty="0">
                <a:solidFill>
                  <a:schemeClr val="bg1"/>
                </a:solidFill>
              </a:rPr>
              <a:t>A Helpful Resource</a:t>
            </a:r>
            <a:br>
              <a:rPr lang="en-GB" sz="8000" dirty="0">
                <a:solidFill>
                  <a:schemeClr val="bg1"/>
                </a:solidFill>
              </a:rPr>
            </a:br>
            <a:r>
              <a:rPr lang="en-US" sz="3200" dirty="0">
                <a:solidFill>
                  <a:schemeClr val="bg1"/>
                </a:solidFill>
                <a:latin typeface="Segoe UI Light" panose="020B0502040204020203" pitchFamily="34" charset="0"/>
                <a:cs typeface="Segoe UI Light" panose="020B0502040204020203" pitchFamily="34" charset="0"/>
              </a:rPr>
              <a:t>Azure ML Classifier Cheat Sheet</a:t>
            </a:r>
            <a:br>
              <a:rPr lang="en-US" sz="3200" dirty="0">
                <a:solidFill>
                  <a:schemeClr val="bg1"/>
                </a:solidFill>
                <a:latin typeface="Segoe UI Light" panose="020B0502040204020203" pitchFamily="34" charset="0"/>
                <a:cs typeface="Segoe UI Light" panose="020B0502040204020203" pitchFamily="34" charset="0"/>
              </a:rPr>
            </a:br>
            <a:r>
              <a:rPr lang="en-US" sz="3200" dirty="0">
                <a:solidFill>
                  <a:schemeClr val="bg1"/>
                </a:solidFill>
                <a:latin typeface="Segoe UI Light" panose="020B0502040204020203" pitchFamily="34" charset="0"/>
                <a:cs typeface="Segoe UI Light" panose="020B0502040204020203" pitchFamily="34" charset="0"/>
                <a:hlinkClick r:id="rId4"/>
              </a:rPr>
              <a:t>https://github.com/amykatenicho/AzureMachineLearningResources.git</a:t>
            </a:r>
            <a:r>
              <a:rPr lang="en-US" sz="3200" dirty="0">
                <a:solidFill>
                  <a:schemeClr val="bg1"/>
                </a:solidFill>
                <a:latin typeface="Segoe UI Light" panose="020B0502040204020203" pitchFamily="34" charset="0"/>
                <a:cs typeface="Segoe UI Light" panose="020B0502040204020203" pitchFamily="34" charset="0"/>
              </a:rPr>
              <a:t> </a:t>
            </a:r>
            <a:r>
              <a:rPr lang="en-GB" sz="3200" dirty="0"/>
              <a:t> </a:t>
            </a:r>
            <a:endParaRPr lang="en-GB" sz="2800" dirty="0">
              <a:solidFill>
                <a:schemeClr val="bg1"/>
              </a:solidFill>
              <a:latin typeface="Segoe UI Light" panose="020B0502040204020203" pitchFamily="34" charset="0"/>
              <a:cs typeface="Segoe UI Light" panose="020B0502040204020203" pitchFamily="34" charset="0"/>
            </a:endParaRPr>
          </a:p>
        </p:txBody>
      </p:sp>
      <p:sp>
        <p:nvSpPr>
          <p:cNvPr id="4" name="Footer Placeholder 3"/>
          <p:cNvSpPr txBox="1">
            <a:spLocks/>
          </p:cNvSpPr>
          <p:nvPr/>
        </p:nvSpPr>
        <p:spPr>
          <a:xfrm>
            <a:off x="128419" y="6332804"/>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2844423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81789" y="0"/>
            <a:ext cx="10643772" cy="6878032"/>
          </a:xfrm>
          <a:prstGeom prst="rect">
            <a:avLst/>
          </a:prstGeom>
        </p:spPr>
      </p:pic>
    </p:spTree>
    <p:extLst>
      <p:ext uri="{BB962C8B-B14F-4D97-AF65-F5344CB8AC3E}">
        <p14:creationId xmlns:p14="http://schemas.microsoft.com/office/powerpoint/2010/main" val="12218169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a:solidFill>
                  <a:schemeClr val="bg1"/>
                </a:solidFill>
              </a:rPr>
              <a:t>Machine Learning Gallery</a:t>
            </a:r>
            <a:br>
              <a:rPr lang="en-GB" sz="8000" dirty="0">
                <a:solidFill>
                  <a:schemeClr val="bg1"/>
                </a:solidFill>
              </a:rPr>
            </a:br>
            <a:r>
              <a:rPr lang="en-US" sz="3200" dirty="0">
                <a:solidFill>
                  <a:schemeClr val="bg1"/>
                </a:solidFill>
                <a:latin typeface="Segoe UI Light" panose="020B0502040204020203" pitchFamily="34" charset="0"/>
                <a:cs typeface="Segoe UI Light" panose="020B0502040204020203" pitchFamily="34" charset="0"/>
                <a:hlinkClick r:id="rId4"/>
              </a:rPr>
              <a:t>http://gallery.cortanaintelligence.com</a:t>
            </a:r>
            <a:r>
              <a:rPr lang="en-US" sz="3200" dirty="0">
                <a:solidFill>
                  <a:schemeClr val="bg1"/>
                </a:solidFill>
                <a:latin typeface="Segoe UI Light" panose="020B0502040204020203" pitchFamily="34" charset="0"/>
                <a:cs typeface="Segoe UI Light" panose="020B0502040204020203" pitchFamily="34" charset="0"/>
              </a:rPr>
              <a:t> </a:t>
            </a:r>
            <a:endParaRPr lang="en-GB" sz="28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103131" y="6262013"/>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92773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Cortana Intelligence: Data to Intelligent Action</a:t>
            </a:r>
          </a:p>
        </p:txBody>
      </p:sp>
      <p:grpSp>
        <p:nvGrpSpPr>
          <p:cNvPr id="4" name="Group 3"/>
          <p:cNvGrpSpPr/>
          <p:nvPr/>
        </p:nvGrpSpPr>
        <p:grpSpPr>
          <a:xfrm>
            <a:off x="496692" y="1287851"/>
            <a:ext cx="11333061" cy="4645149"/>
            <a:chOff x="496692" y="1388535"/>
            <a:chExt cx="11333061" cy="4645149"/>
          </a:xfrm>
        </p:grpSpPr>
        <p:grpSp>
          <p:nvGrpSpPr>
            <p:cNvPr id="7" name="Group 6"/>
            <p:cNvGrpSpPr/>
            <p:nvPr/>
          </p:nvGrpSpPr>
          <p:grpSpPr>
            <a:xfrm>
              <a:off x="9588714" y="1397681"/>
              <a:ext cx="2241039" cy="4615293"/>
              <a:chOff x="9588714" y="1666194"/>
              <a:chExt cx="2241039" cy="4615293"/>
            </a:xfrm>
          </p:grpSpPr>
          <p:sp>
            <p:nvSpPr>
              <p:cNvPr id="154" name="Rectangle 153"/>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158" name="Freeform 157"/>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60" name="TextBox 159"/>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161" name="TextBox 160"/>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162" name="Group 161"/>
              <p:cNvGrpSpPr/>
              <p:nvPr/>
            </p:nvGrpSpPr>
            <p:grpSpPr>
              <a:xfrm>
                <a:off x="9984119" y="2016920"/>
                <a:ext cx="377227" cy="385340"/>
                <a:chOff x="6112510" y="6954657"/>
                <a:chExt cx="1181100" cy="1206500"/>
              </a:xfrm>
              <a:solidFill>
                <a:srgbClr val="0078D7"/>
              </a:solidFill>
            </p:grpSpPr>
            <p:sp>
              <p:nvSpPr>
                <p:cNvPr id="163"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4"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5"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6"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67" name="Group 166"/>
              <p:cNvGrpSpPr/>
              <p:nvPr/>
            </p:nvGrpSpPr>
            <p:grpSpPr>
              <a:xfrm>
                <a:off x="10034296" y="5129436"/>
                <a:ext cx="385751" cy="482188"/>
                <a:chOff x="2954338" y="6831013"/>
                <a:chExt cx="1041400" cy="1301750"/>
              </a:xfrm>
              <a:solidFill>
                <a:srgbClr val="0078D7"/>
              </a:solidFill>
            </p:grpSpPr>
            <p:sp>
              <p:nvSpPr>
                <p:cNvPr id="168"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69"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0" name="Group 169"/>
              <p:cNvGrpSpPr/>
              <p:nvPr/>
            </p:nvGrpSpPr>
            <p:grpSpPr>
              <a:xfrm>
                <a:off x="9872701" y="3060921"/>
                <a:ext cx="1878892" cy="1542780"/>
                <a:chOff x="9910801" y="2434267"/>
                <a:chExt cx="1878892" cy="1542780"/>
              </a:xfrm>
            </p:grpSpPr>
            <p:sp>
              <p:nvSpPr>
                <p:cNvPr id="171" name="TextBox 170"/>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172" name="Group 171"/>
                <p:cNvGrpSpPr/>
                <p:nvPr/>
              </p:nvGrpSpPr>
              <p:grpSpPr>
                <a:xfrm>
                  <a:off x="10012430" y="2917883"/>
                  <a:ext cx="462396" cy="357669"/>
                  <a:chOff x="5007615" y="2323753"/>
                  <a:chExt cx="649029" cy="502032"/>
                </a:xfrm>
                <a:solidFill>
                  <a:srgbClr val="0078D7"/>
                </a:solidFill>
              </p:grpSpPr>
              <p:sp>
                <p:nvSpPr>
                  <p:cNvPr id="182" name="Freeform 181"/>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3" name="Freeform 182"/>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173" name="Group 172"/>
                <p:cNvGrpSpPr/>
                <p:nvPr/>
              </p:nvGrpSpPr>
              <p:grpSpPr>
                <a:xfrm>
                  <a:off x="10486805" y="2434267"/>
                  <a:ext cx="1302888" cy="1542780"/>
                  <a:chOff x="10486805" y="2923046"/>
                  <a:chExt cx="1302888" cy="1542780"/>
                </a:xfrm>
              </p:grpSpPr>
              <p:sp>
                <p:nvSpPr>
                  <p:cNvPr id="174" name="Rectangle 173"/>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TextBox 174"/>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176" name="TextBox 175"/>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177" name="TextBox 176"/>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178" name="Freeform 177"/>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79" name="Freeform 178"/>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0" name="Freeform 179"/>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1" name="Straight Connector 180"/>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6" name="Group 5"/>
            <p:cNvGrpSpPr/>
            <p:nvPr/>
          </p:nvGrpSpPr>
          <p:grpSpPr>
            <a:xfrm>
              <a:off x="7329456" y="1388535"/>
              <a:ext cx="2567731" cy="4551232"/>
              <a:chOff x="7329456" y="1657048"/>
              <a:chExt cx="2567731" cy="4551232"/>
            </a:xfrm>
          </p:grpSpPr>
          <p:sp>
            <p:nvSpPr>
              <p:cNvPr id="129" name="Rectangle 12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30" name="Rectangle 12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134" name="Rectangle 133"/>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135" name="Group 134"/>
              <p:cNvGrpSpPr/>
              <p:nvPr/>
            </p:nvGrpSpPr>
            <p:grpSpPr>
              <a:xfrm>
                <a:off x="7886100" y="3695712"/>
                <a:ext cx="315759" cy="315759"/>
                <a:chOff x="3236100" y="589298"/>
                <a:chExt cx="5641200" cy="5641200"/>
              </a:xfrm>
            </p:grpSpPr>
            <p:sp>
              <p:nvSpPr>
                <p:cNvPr id="136" name="Freeform 135"/>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7" name="Freeform 136"/>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150" name="Straight Connector 149"/>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51" name="Group 150"/>
              <p:cNvGrpSpPr/>
              <p:nvPr/>
            </p:nvGrpSpPr>
            <p:grpSpPr>
              <a:xfrm rot="13500000">
                <a:off x="9515255" y="6028138"/>
                <a:ext cx="181498" cy="178786"/>
                <a:chOff x="402446" y="5872915"/>
                <a:chExt cx="292608" cy="288235"/>
              </a:xfrm>
              <a:solidFill>
                <a:srgbClr val="FFFFFF">
                  <a:lumMod val="85000"/>
                </a:srgbClr>
              </a:solidFill>
            </p:grpSpPr>
            <p:cxnSp>
              <p:nvCxnSpPr>
                <p:cNvPr id="152" name="Straight Connector 15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53" name="Straight Connector 15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159" name="Straight Connector 158"/>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184" name="Rectangle 183"/>
              <p:cNvSpPr/>
              <p:nvPr/>
            </p:nvSpPr>
            <p:spPr>
              <a:xfrm>
                <a:off x="8282077" y="3055939"/>
                <a:ext cx="1268870" cy="43088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220" name="Rectangle 219"/>
              <p:cNvSpPr/>
              <p:nvPr/>
            </p:nvSpPr>
            <p:spPr>
              <a:xfrm>
                <a:off x="8282077" y="2443589"/>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Cognitive Services</a:t>
                </a:r>
              </a:p>
            </p:txBody>
          </p:sp>
          <p:grpSp>
            <p:nvGrpSpPr>
              <p:cNvPr id="221" name="Group 220"/>
              <p:cNvGrpSpPr/>
              <p:nvPr/>
            </p:nvGrpSpPr>
            <p:grpSpPr>
              <a:xfrm>
                <a:off x="7830264" y="2521994"/>
                <a:ext cx="427431" cy="274077"/>
                <a:chOff x="7822816" y="2717080"/>
                <a:chExt cx="427431" cy="274077"/>
              </a:xfrm>
            </p:grpSpPr>
            <p:sp>
              <p:nvSpPr>
                <p:cNvPr id="222" name="Freeform 22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2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24" name="Rectangle 223"/>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225" name="Group 224"/>
              <p:cNvGrpSpPr/>
              <p:nvPr/>
            </p:nvGrpSpPr>
            <p:grpSpPr>
              <a:xfrm>
                <a:off x="7884058" y="5324140"/>
                <a:ext cx="324905" cy="207663"/>
                <a:chOff x="7884058" y="5368509"/>
                <a:chExt cx="324905" cy="207663"/>
              </a:xfrm>
            </p:grpSpPr>
            <p:sp>
              <p:nvSpPr>
                <p:cNvPr id="22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2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23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231" name="Freeform 23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8" name="Group 7"/>
            <p:cNvGrpSpPr/>
            <p:nvPr/>
          </p:nvGrpSpPr>
          <p:grpSpPr>
            <a:xfrm>
              <a:off x="2019368" y="1388535"/>
              <a:ext cx="2377440" cy="4551232"/>
              <a:chOff x="2019368" y="1657048"/>
              <a:chExt cx="2377440" cy="4551232"/>
            </a:xfrm>
          </p:grpSpPr>
          <p:sp>
            <p:nvSpPr>
              <p:cNvPr id="131" name="Rectangle 130"/>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138" name="Rectangle 137"/>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146" name="Straight Connector 14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47" name="Group 146"/>
              <p:cNvGrpSpPr/>
              <p:nvPr/>
            </p:nvGrpSpPr>
            <p:grpSpPr>
              <a:xfrm rot="13500000">
                <a:off x="4205167" y="6028138"/>
                <a:ext cx="181498" cy="178786"/>
                <a:chOff x="402446" y="5872915"/>
                <a:chExt cx="292608" cy="288235"/>
              </a:xfrm>
              <a:solidFill>
                <a:srgbClr val="FFFFFF">
                  <a:lumMod val="85000"/>
                </a:srgbClr>
              </a:solidFill>
            </p:grpSpPr>
            <p:cxnSp>
              <p:nvCxnSpPr>
                <p:cNvPr id="148" name="Straight Connector 147"/>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149" name="Straight Connector 148"/>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186" name="Rectangle 185"/>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187" name="Group 186"/>
              <p:cNvGrpSpPr/>
              <p:nvPr/>
            </p:nvGrpSpPr>
            <p:grpSpPr>
              <a:xfrm>
                <a:off x="2337798" y="3119355"/>
                <a:ext cx="274997" cy="292527"/>
                <a:chOff x="3232150" y="382588"/>
                <a:chExt cx="5727700" cy="6092825"/>
              </a:xfrm>
              <a:solidFill>
                <a:srgbClr val="FFFFFF"/>
              </a:solidFill>
            </p:grpSpPr>
            <p:sp>
              <p:nvSpPr>
                <p:cNvPr id="188"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9"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0"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198" name="Rectangle 197"/>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238" name="Freeform 237"/>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9" name="Freeform 238"/>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33" name="Rectangle 132"/>
            <p:cNvSpPr/>
            <p:nvPr/>
          </p:nvSpPr>
          <p:spPr bwMode="auto">
            <a:xfrm>
              <a:off x="5901551"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139" name="Rectangle 138"/>
            <p:cNvSpPr/>
            <p:nvPr/>
          </p:nvSpPr>
          <p:spPr>
            <a:xfrm>
              <a:off x="6340519" y="3286849"/>
              <a:ext cx="1268870" cy="60016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140" name="Rectangle 139"/>
            <p:cNvSpPr/>
            <p:nvPr/>
          </p:nvSpPr>
          <p:spPr>
            <a:xfrm>
              <a:off x="6340519" y="4015094"/>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145" name="Rectangle 144"/>
            <p:cNvSpPr/>
            <p:nvPr/>
          </p:nvSpPr>
          <p:spPr>
            <a:xfrm>
              <a:off x="5123071" y="5664352"/>
              <a:ext cx="1455527" cy="369332"/>
            </a:xfrm>
            <a:prstGeom prst="rect">
              <a:avLst/>
            </a:prstGeom>
          </p:spPr>
          <p:txBody>
            <a:bodyPr wrap="none" lIns="0" tIns="0" rIns="0" bIns="0" anchor="ctr">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Intelligence</a:t>
              </a:r>
              <a:endParaRPr kumimoji="0" lang="en-US" sz="1800" b="1"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192" name="Rectangle 191"/>
            <p:cNvSpPr/>
            <p:nvPr/>
          </p:nvSpPr>
          <p:spPr>
            <a:xfrm>
              <a:off x="6340519" y="278742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sp>
          <p:nvSpPr>
            <p:cNvPr id="199" name="Rectangle 198"/>
            <p:cNvSpPr/>
            <p:nvPr/>
          </p:nvSpPr>
          <p:spPr>
            <a:xfrm>
              <a:off x="6340519" y="2175076"/>
              <a:ext cx="1268870"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232" name="Group 231"/>
            <p:cNvGrpSpPr/>
            <p:nvPr/>
          </p:nvGrpSpPr>
          <p:grpSpPr>
            <a:xfrm>
              <a:off x="5982706" y="4017414"/>
              <a:ext cx="352655" cy="270905"/>
              <a:chOff x="1260022" y="5196402"/>
              <a:chExt cx="3273425" cy="2514600"/>
            </a:xfrm>
            <a:solidFill>
              <a:srgbClr val="FFFFFF"/>
            </a:solidFill>
          </p:grpSpPr>
          <p:sp>
            <p:nvSpPr>
              <p:cNvPr id="233" name="Freeform 23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23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23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23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37" name="Freeform 236"/>
            <p:cNvSpPr>
              <a:spLocks/>
            </p:cNvSpPr>
            <p:nvPr/>
          </p:nvSpPr>
          <p:spPr bwMode="auto">
            <a:xfrm>
              <a:off x="5984022" y="344841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240" name="Freeform 239"/>
            <p:cNvSpPr/>
            <p:nvPr/>
          </p:nvSpPr>
          <p:spPr bwMode="auto">
            <a:xfrm flipH="1">
              <a:off x="6027271" y="2253310"/>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Rectangle 131"/>
            <p:cNvSpPr/>
            <p:nvPr/>
          </p:nvSpPr>
          <p:spPr bwMode="auto">
            <a:xfrm>
              <a:off x="4043785" y="1388536"/>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185" name="Rectangle 184"/>
            <p:cNvSpPr/>
            <p:nvPr/>
          </p:nvSpPr>
          <p:spPr>
            <a:xfrm>
              <a:off x="4508692" y="2787426"/>
              <a:ext cx="1271016" cy="43088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200" name="Rectangle 199"/>
            <p:cNvSpPr/>
            <p:nvPr/>
          </p:nvSpPr>
          <p:spPr>
            <a:xfrm>
              <a:off x="4494875" y="2259714"/>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241" name="Group 240"/>
            <p:cNvGrpSpPr/>
            <p:nvPr/>
          </p:nvGrpSpPr>
          <p:grpSpPr>
            <a:xfrm>
              <a:off x="4186988" y="2850842"/>
              <a:ext cx="248256" cy="304055"/>
              <a:chOff x="-3084513" y="3390510"/>
              <a:chExt cx="2716213" cy="3363913"/>
            </a:xfrm>
            <a:solidFill>
              <a:srgbClr val="FFFFFF"/>
            </a:solidFill>
          </p:grpSpPr>
          <p:sp>
            <p:nvSpPr>
              <p:cNvPr id="24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3" name="Group 2"/>
            <p:cNvGrpSpPr/>
            <p:nvPr/>
          </p:nvGrpSpPr>
          <p:grpSpPr>
            <a:xfrm>
              <a:off x="496692" y="1397681"/>
              <a:ext cx="1854737" cy="4611909"/>
              <a:chOff x="496692" y="1666194"/>
              <a:chExt cx="1854737" cy="4611909"/>
            </a:xfrm>
          </p:grpSpPr>
          <p:sp>
            <p:nvSpPr>
              <p:cNvPr id="141" name="TextBox 140"/>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142" name="TextBox 141"/>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143" name="TextBox 142"/>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144" name="Rectangle 143"/>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155" name="Group 154"/>
              <p:cNvGrpSpPr/>
              <p:nvPr/>
            </p:nvGrpSpPr>
            <p:grpSpPr>
              <a:xfrm>
                <a:off x="1789019" y="1666194"/>
                <a:ext cx="308472" cy="4199169"/>
                <a:chOff x="1776319" y="1369399"/>
                <a:chExt cx="308472" cy="3830198"/>
              </a:xfrm>
            </p:grpSpPr>
            <p:sp>
              <p:nvSpPr>
                <p:cNvPr id="156" name="Freeform 155"/>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57" name="Straight Connector 156"/>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244"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245" name="Group 244"/>
              <p:cNvGrpSpPr/>
              <p:nvPr/>
            </p:nvGrpSpPr>
            <p:grpSpPr>
              <a:xfrm>
                <a:off x="532519" y="3627377"/>
                <a:ext cx="522040" cy="533547"/>
                <a:chOff x="2308225" y="7734300"/>
                <a:chExt cx="1368425" cy="1398588"/>
              </a:xfrm>
              <a:solidFill>
                <a:srgbClr val="0078D7"/>
              </a:solidFill>
            </p:grpSpPr>
            <p:sp>
              <p:nvSpPr>
                <p:cNvPr id="24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4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25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257" name="Freeform 256"/>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191" name="Group 190"/>
            <p:cNvGrpSpPr>
              <a:grpSpLocks noChangeAspect="1"/>
            </p:cNvGrpSpPr>
            <p:nvPr/>
          </p:nvGrpSpPr>
          <p:grpSpPr>
            <a:xfrm>
              <a:off x="6008529" y="2870474"/>
              <a:ext cx="294051" cy="292608"/>
              <a:chOff x="8580718" y="793097"/>
              <a:chExt cx="2587625" cy="2574925"/>
            </a:xfrm>
          </p:grpSpPr>
          <p:sp>
            <p:nvSpPr>
              <p:cNvPr id="196"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61" name="Group 260"/>
            <p:cNvGrpSpPr>
              <a:grpSpLocks noChangeAspect="1"/>
            </p:cNvGrpSpPr>
            <p:nvPr/>
          </p:nvGrpSpPr>
          <p:grpSpPr>
            <a:xfrm>
              <a:off x="4165572" y="2253310"/>
              <a:ext cx="292608" cy="229390"/>
              <a:chOff x="8588655" y="3482322"/>
              <a:chExt cx="2571750" cy="2016125"/>
            </a:xfrm>
          </p:grpSpPr>
          <p:sp>
            <p:nvSpPr>
              <p:cNvPr id="262"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3"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sp>
        <p:nvSpPr>
          <p:cNvPr id="118" name="Rounded Rectangle 117"/>
          <p:cNvSpPr/>
          <p:nvPr/>
        </p:nvSpPr>
        <p:spPr bwMode="auto">
          <a:xfrm>
            <a:off x="5962669" y="2029131"/>
            <a:ext cx="1605836" cy="524765"/>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53064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9045" y="245803"/>
            <a:ext cx="11216461" cy="2387600"/>
          </a:xfrm>
        </p:spPr>
        <p:txBody>
          <a:bodyPr anchor="t">
            <a:noAutofit/>
          </a:bodyPr>
          <a:lstStyle/>
          <a:p>
            <a:pPr>
              <a:lnSpc>
                <a:spcPct val="100000"/>
              </a:lnSpc>
            </a:pPr>
            <a:r>
              <a:rPr lang="en-GB" sz="7200" dirty="0">
                <a:solidFill>
                  <a:schemeClr val="bg1">
                    <a:lumMod val="95000"/>
                  </a:schemeClr>
                </a:solidFill>
                <a:latin typeface="Segoe UI Light" panose="020B0502040204020203" pitchFamily="34" charset="0"/>
                <a:cs typeface="Segoe UI Light" panose="020B0502040204020203" pitchFamily="34" charset="0"/>
              </a:rPr>
              <a:t>Key Takeaways</a:t>
            </a:r>
            <a:br>
              <a:rPr lang="en-GB" sz="4800" dirty="0">
                <a:solidFill>
                  <a:schemeClr val="bg1">
                    <a:lumMod val="95000"/>
                  </a:schemeClr>
                </a:solidFill>
                <a:latin typeface="Segoe UI Light" panose="020B0502040204020203" pitchFamily="34" charset="0"/>
                <a:cs typeface="Segoe UI Light" panose="020B0502040204020203" pitchFamily="34" charset="0"/>
              </a:rPr>
            </a:br>
            <a:endParaRPr lang="en-GB" sz="7200" dirty="0">
              <a:solidFill>
                <a:schemeClr val="bg1">
                  <a:lumMod val="95000"/>
                </a:schemeClr>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595261" y="6036870"/>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2030913"/>
            <a:ext cx="839186" cy="900000"/>
          </a:xfrm>
          <a:prstGeom prst="rect">
            <a:avLst/>
          </a:prstGeom>
        </p:spPr>
      </p:pic>
      <p:pic>
        <p:nvPicPr>
          <p:cNvPr id="33" name="Picture 32"/>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3165634"/>
            <a:ext cx="839186" cy="900000"/>
          </a:xfrm>
          <a:prstGeom prst="rect">
            <a:avLst/>
          </a:prstGeom>
        </p:spPr>
      </p:pic>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r="4848"/>
          <a:stretch/>
        </p:blipFill>
        <p:spPr>
          <a:xfrm>
            <a:off x="461639" y="4305164"/>
            <a:ext cx="839186" cy="900000"/>
          </a:xfrm>
          <a:prstGeom prst="rect">
            <a:avLst/>
          </a:prstGeom>
        </p:spPr>
      </p:pic>
      <p:sp>
        <p:nvSpPr>
          <p:cNvPr id="36" name="Rectangle 35"/>
          <p:cNvSpPr/>
          <p:nvPr/>
        </p:nvSpPr>
        <p:spPr>
          <a:xfrm>
            <a:off x="1433419" y="4370818"/>
            <a:ext cx="8956675" cy="707886"/>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Start building your machine learning solutions: </a:t>
            </a:r>
            <a:r>
              <a:rPr lang="en-US" sz="2000" dirty="0">
                <a:solidFill>
                  <a:schemeClr val="bg1"/>
                </a:solidFill>
                <a:latin typeface="Segoe UI Light" panose="020B0502040204020203" pitchFamily="34" charset="0"/>
                <a:ea typeface="Segoe UI" pitchFamily="34" charset="0"/>
                <a:cs typeface="Segoe UI Light" panose="020B0502040204020203" pitchFamily="34" charset="0"/>
                <a:hlinkClick r:id="rId5"/>
              </a:rPr>
              <a:t>https://github.com/amykatenicho/AzureMachineLearningResources.git</a:t>
            </a: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 </a:t>
            </a:r>
            <a:endParaRPr lang="en-US" sz="2000" b="1"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37" name="Rectangle 36"/>
          <p:cNvSpPr/>
          <p:nvPr/>
        </p:nvSpPr>
        <p:spPr>
          <a:xfrm>
            <a:off x="1433419" y="2126970"/>
            <a:ext cx="9324228" cy="707886"/>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Check out the Machine Learning blog for details on more of Azure ML’s features and stories: </a:t>
            </a:r>
            <a:r>
              <a:rPr lang="en-US" sz="2000" dirty="0">
                <a:solidFill>
                  <a:schemeClr val="bg1"/>
                </a:solidFill>
                <a:latin typeface="Segoe UI Light" panose="020B0502040204020203" pitchFamily="34" charset="0"/>
                <a:ea typeface="Segoe UI" pitchFamily="34" charset="0"/>
                <a:cs typeface="Segoe UI Light" panose="020B0502040204020203" pitchFamily="34" charset="0"/>
                <a:hlinkClick r:id="rId6"/>
              </a:rPr>
              <a:t>http://blogs.technet.com/b/machinelearning/</a:t>
            </a: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 </a:t>
            </a:r>
            <a:endParaRPr lang="en-US" sz="2000" b="1" dirty="0">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38" name="Rectangle 37"/>
          <p:cNvSpPr/>
          <p:nvPr/>
        </p:nvSpPr>
        <p:spPr>
          <a:xfrm>
            <a:off x="1433419" y="3261691"/>
            <a:ext cx="10112087" cy="707886"/>
          </a:xfrm>
          <a:prstGeom prst="rect">
            <a:avLst/>
          </a:prstGeom>
        </p:spPr>
        <p:txBody>
          <a:bodyPr wrap="square">
            <a:spAutoFit/>
          </a:bodyPr>
          <a:lstStyle/>
          <a:p>
            <a:pPr defTabSz="932472" fontAlgn="base">
              <a:spcBef>
                <a:spcPct val="0"/>
              </a:spcBef>
              <a:spcAft>
                <a:spcPct val="0"/>
              </a:spcAft>
            </a:pP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Investigate other Analytics Services and the Cortana Intelligence </a:t>
            </a:r>
            <a:r>
              <a:rPr lang="en-US" sz="2000" dirty="0">
                <a:solidFill>
                  <a:schemeClr val="bg1"/>
                </a:solidFill>
                <a:latin typeface="Segoe UI Light" panose="020B0502040204020203" pitchFamily="34" charset="0"/>
                <a:ea typeface="Segoe UI" pitchFamily="34" charset="0"/>
                <a:cs typeface="Segoe UI Light" panose="020B0502040204020203" pitchFamily="34" charset="0"/>
                <a:hlinkClick r:id="rId7"/>
              </a:rPr>
              <a:t>http://www.microsoft.com/en-us/server-cloud/cortana-analytics-suite/Overview.aspx</a:t>
            </a:r>
            <a:r>
              <a:rPr lang="en-US" sz="2000" dirty="0">
                <a:solidFill>
                  <a:schemeClr val="bg1"/>
                </a:solidFill>
                <a:latin typeface="Segoe UI Light" panose="020B0502040204020203" pitchFamily="34" charset="0"/>
                <a:ea typeface="Segoe UI" pitchFamily="34" charset="0"/>
                <a:cs typeface="Segoe UI Light" panose="020B0502040204020203" pitchFamily="34" charset="0"/>
              </a:rPr>
              <a:t> </a:t>
            </a:r>
          </a:p>
        </p:txBody>
      </p:sp>
      <p:sp>
        <p:nvSpPr>
          <p:cNvPr id="11" name="Rectangle 10"/>
          <p:cNvSpPr/>
          <p:nvPr/>
        </p:nvSpPr>
        <p:spPr>
          <a:xfrm>
            <a:off x="306517" y="5977740"/>
            <a:ext cx="6096000" cy="646331"/>
          </a:xfrm>
          <a:prstGeom prst="rect">
            <a:avLst/>
          </a:prstGeom>
        </p:spPr>
        <p:txBody>
          <a:bodyPr>
            <a:spAutoFit/>
          </a:bodyPr>
          <a:lstStyle/>
          <a:p>
            <a:pPr lvl="0">
              <a:defRPr/>
            </a:pPr>
            <a:r>
              <a:rPr lang="en-GB" dirty="0">
                <a:solidFill>
                  <a:schemeClr val="bg1"/>
                </a:solidFill>
              </a:rPr>
              <a:t>Amy Nicholson - Technical Evangelist</a:t>
            </a:r>
          </a:p>
          <a:p>
            <a:pPr lvl="0">
              <a:defRPr/>
            </a:pPr>
            <a:r>
              <a:rPr lang="en-GB" dirty="0">
                <a:solidFill>
                  <a:schemeClr val="bg1"/>
                </a:solidFill>
                <a:hlinkClick r:id="rId8"/>
              </a:rPr>
              <a:t>amynic@microsoft.com</a:t>
            </a:r>
            <a:r>
              <a:rPr lang="en-GB" dirty="0">
                <a:solidFill>
                  <a:schemeClr val="bg1"/>
                </a:solidFill>
              </a:rPr>
              <a:t> </a:t>
            </a:r>
          </a:p>
        </p:txBody>
      </p:sp>
    </p:spTree>
    <p:extLst>
      <p:ext uri="{BB962C8B-B14F-4D97-AF65-F5344CB8AC3E}">
        <p14:creationId xmlns:p14="http://schemas.microsoft.com/office/powerpoint/2010/main" val="3107295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7455" y="-13063"/>
            <a:ext cx="10569848" cy="6880826"/>
          </a:xfrm>
          <a:prstGeom prst="rect">
            <a:avLst/>
          </a:prstGeom>
        </p:spPr>
      </p:pic>
      <p:sp>
        <p:nvSpPr>
          <p:cNvPr id="6" name="Title 1"/>
          <p:cNvSpPr txBox="1">
            <a:spLocks/>
          </p:cNvSpPr>
          <p:nvPr/>
        </p:nvSpPr>
        <p:spPr>
          <a:xfrm>
            <a:off x="409575" y="793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7" name="Rectangle 6"/>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 y="4480347"/>
            <a:ext cx="331442" cy="2377654"/>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256712" y="-13064"/>
            <a:ext cx="935288" cy="1831121"/>
          </a:xfrm>
          <a:prstGeom prst="rect">
            <a:avLst/>
          </a:prstGeom>
          <a:solidFill>
            <a:srgbClr val="3011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8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a:ln>
            <a:noFill/>
          </a:ln>
        </p:spPr>
        <p:txBody>
          <a:bodyPr anchor="ctr">
            <a:noAutofit/>
          </a:bodyPr>
          <a:lstStyle/>
          <a:p>
            <a:pPr>
              <a:lnSpc>
                <a:spcPct val="100000"/>
              </a:lnSpc>
            </a:pPr>
            <a:r>
              <a:rPr lang="en-GB" sz="5400" dirty="0">
                <a:solidFill>
                  <a:schemeClr val="bg1"/>
                </a:solidFill>
              </a:rPr>
              <a:t>Computing Systems that become smarter with </a:t>
            </a:r>
            <a:r>
              <a:rPr lang="en-GB" sz="6600" b="1" dirty="0">
                <a:solidFill>
                  <a:schemeClr val="bg1"/>
                </a:solidFill>
              </a:rPr>
              <a:t>Experience</a:t>
            </a:r>
            <a:br>
              <a:rPr lang="en-GB" sz="5400" dirty="0">
                <a:solidFill>
                  <a:schemeClr val="bg1"/>
                </a:solidFill>
              </a:rPr>
            </a:br>
            <a:br>
              <a:rPr lang="en-GB" sz="5400" dirty="0">
                <a:solidFill>
                  <a:schemeClr val="bg1"/>
                </a:solidFill>
              </a:rPr>
            </a:br>
            <a:r>
              <a:rPr lang="en-GB" sz="5400" b="1" dirty="0">
                <a:solidFill>
                  <a:schemeClr val="bg1"/>
                </a:solidFill>
              </a:rPr>
              <a:t>Experience</a:t>
            </a:r>
            <a:r>
              <a:rPr lang="en-GB" sz="5400" dirty="0">
                <a:solidFill>
                  <a:schemeClr val="bg1"/>
                </a:solidFill>
              </a:rPr>
              <a:t> = Past Data + Human Input</a:t>
            </a:r>
            <a:endParaRPr lang="en-GB" sz="54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2252010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
        <p:nvSpPr>
          <p:cNvPr id="4" name="TextBox 3"/>
          <p:cNvSpPr txBox="1"/>
          <p:nvPr/>
        </p:nvSpPr>
        <p:spPr>
          <a:xfrm>
            <a:off x="841828" y="1469858"/>
            <a:ext cx="4223657" cy="10433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5400" b="0" i="0" u="none" strike="noStrike" kern="0" cap="none" spc="-98" normalizeH="0" baseline="0" noProof="0" dirty="0">
                <a:ln w="3175">
                  <a:noFill/>
                </a:ln>
                <a:solidFill>
                  <a:schemeClr val="bg1"/>
                </a:solidFill>
                <a:effectLst/>
                <a:uLnTx/>
                <a:uFillTx/>
                <a:latin typeface="+mj-lt"/>
                <a:cs typeface="Segoe UI" pitchFamily="34" charset="0"/>
              </a:rPr>
              <a:t>Supervised</a:t>
            </a:r>
          </a:p>
        </p:txBody>
      </p:sp>
      <p:sp>
        <p:nvSpPr>
          <p:cNvPr id="5" name="TextBox 4"/>
          <p:cNvSpPr txBox="1"/>
          <p:nvPr/>
        </p:nvSpPr>
        <p:spPr>
          <a:xfrm>
            <a:off x="3490686" y="2647602"/>
            <a:ext cx="4223657" cy="10433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5400" b="0" i="0" u="none" strike="noStrike" kern="0" cap="none" spc="-98" normalizeH="0" baseline="0" noProof="0" dirty="0">
                <a:ln w="3175">
                  <a:noFill/>
                </a:ln>
                <a:solidFill>
                  <a:schemeClr val="bg1"/>
                </a:solidFill>
                <a:effectLst/>
                <a:uLnTx/>
                <a:uFillTx/>
                <a:latin typeface="+mj-lt"/>
                <a:cs typeface="Segoe UI" pitchFamily="34" charset="0"/>
              </a:rPr>
              <a:t>Unsupervised</a:t>
            </a:r>
          </a:p>
        </p:txBody>
      </p:sp>
      <p:sp>
        <p:nvSpPr>
          <p:cNvPr id="6" name="TextBox 5"/>
          <p:cNvSpPr txBox="1"/>
          <p:nvPr/>
        </p:nvSpPr>
        <p:spPr>
          <a:xfrm>
            <a:off x="6589569" y="3825346"/>
            <a:ext cx="4441387"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5400" b="0" i="0" u="none" strike="noStrike" kern="0" cap="none" spc="-98" normalizeH="0" baseline="0" noProof="0" dirty="0">
                <a:ln w="3175">
                  <a:noFill/>
                </a:ln>
                <a:solidFill>
                  <a:schemeClr val="bg1"/>
                </a:solidFill>
                <a:effectLst/>
                <a:uLnTx/>
                <a:uFillTx/>
                <a:latin typeface="+mj-lt"/>
                <a:cs typeface="Segoe UI" pitchFamily="34" charset="0"/>
              </a:rPr>
              <a:t>Reinforcement Learning</a:t>
            </a:r>
          </a:p>
        </p:txBody>
      </p:sp>
      <p:sp>
        <p:nvSpPr>
          <p:cNvPr id="7" name="TextBox 6"/>
          <p:cNvSpPr txBox="1"/>
          <p:nvPr/>
        </p:nvSpPr>
        <p:spPr>
          <a:xfrm>
            <a:off x="195943" y="2866532"/>
            <a:ext cx="3294742"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2800" b="0" i="1" u="none" strike="noStrike" kern="0" cap="none" spc="0" normalizeH="0" baseline="0" noProof="0" dirty="0">
                <a:ln>
                  <a:noFill/>
                </a:ln>
                <a:solidFill>
                  <a:srgbClr val="FFFFFF"/>
                </a:solidFill>
                <a:effectLst/>
                <a:uLnTx/>
                <a:uFillTx/>
                <a:latin typeface="Segoe UI Light"/>
              </a:rPr>
              <a:t>Anomaly Detection </a:t>
            </a:r>
          </a:p>
        </p:txBody>
      </p:sp>
      <p:sp>
        <p:nvSpPr>
          <p:cNvPr id="8" name="TextBox 7"/>
          <p:cNvSpPr txBox="1"/>
          <p:nvPr/>
        </p:nvSpPr>
        <p:spPr>
          <a:xfrm>
            <a:off x="2844801" y="613164"/>
            <a:ext cx="2663371"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2800" b="0" i="1" u="none" strike="noStrike" kern="0" cap="none" spc="0" normalizeH="0" baseline="0" noProof="0" dirty="0">
                <a:ln>
                  <a:noFill/>
                </a:ln>
                <a:solidFill>
                  <a:srgbClr val="FFFFFF"/>
                </a:solidFill>
                <a:effectLst/>
                <a:uLnTx/>
                <a:uFillTx/>
                <a:latin typeface="Segoe UI Light"/>
              </a:rPr>
              <a:t>Regression</a:t>
            </a:r>
          </a:p>
        </p:txBody>
      </p:sp>
      <p:sp>
        <p:nvSpPr>
          <p:cNvPr id="9" name="TextBox 8"/>
          <p:cNvSpPr txBox="1"/>
          <p:nvPr/>
        </p:nvSpPr>
        <p:spPr>
          <a:xfrm>
            <a:off x="54429" y="439734"/>
            <a:ext cx="2663371"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2800" b="0" i="1" u="none" strike="noStrike" kern="0" cap="none" spc="0" normalizeH="0" baseline="0" noProof="0" dirty="0">
                <a:ln>
                  <a:noFill/>
                </a:ln>
                <a:solidFill>
                  <a:srgbClr val="FFFFFF"/>
                </a:solidFill>
                <a:effectLst/>
                <a:uLnTx/>
                <a:uFillTx/>
                <a:latin typeface="Segoe UI Light"/>
              </a:rPr>
              <a:t>Classification</a:t>
            </a:r>
          </a:p>
        </p:txBody>
      </p:sp>
      <p:cxnSp>
        <p:nvCxnSpPr>
          <p:cNvPr id="16" name="Straight Arrow Connector 15"/>
          <p:cNvCxnSpPr/>
          <p:nvPr/>
        </p:nvCxnSpPr>
        <p:spPr>
          <a:xfrm flipH="1" flipV="1">
            <a:off x="1618343" y="1011273"/>
            <a:ext cx="449943" cy="504085"/>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88229" y="1212589"/>
            <a:ext cx="283028" cy="407916"/>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7" idx="0"/>
          </p:cNvCxnSpPr>
          <p:nvPr/>
        </p:nvCxnSpPr>
        <p:spPr>
          <a:xfrm flipH="1">
            <a:off x="1843314" y="2423886"/>
            <a:ext cx="224972" cy="442646"/>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44801" y="4304258"/>
            <a:ext cx="3294742"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2800" b="0" i="1" u="none" strike="noStrike" kern="0" cap="none" spc="0" normalizeH="0" baseline="0" noProof="0" dirty="0">
                <a:ln>
                  <a:noFill/>
                </a:ln>
                <a:solidFill>
                  <a:srgbClr val="FFFFFF"/>
                </a:solidFill>
                <a:effectLst/>
                <a:uLnTx/>
                <a:uFillTx/>
                <a:latin typeface="Segoe UI Light"/>
              </a:rPr>
              <a:t>Clustering</a:t>
            </a:r>
          </a:p>
        </p:txBody>
      </p:sp>
      <p:cxnSp>
        <p:nvCxnSpPr>
          <p:cNvPr id="24" name="Straight Arrow Connector 23"/>
          <p:cNvCxnSpPr>
            <a:endCxn id="23" idx="0"/>
          </p:cNvCxnSpPr>
          <p:nvPr/>
        </p:nvCxnSpPr>
        <p:spPr>
          <a:xfrm flipH="1">
            <a:off x="4492172" y="3621314"/>
            <a:ext cx="573313" cy="682944"/>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93313" y="2390438"/>
            <a:ext cx="3621316" cy="6832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GB" sz="2800" b="0" i="1" u="none" strike="noStrike" kern="0" cap="none" spc="0" normalizeH="0" baseline="0" noProof="0" dirty="0">
                <a:ln>
                  <a:noFill/>
                </a:ln>
                <a:solidFill>
                  <a:srgbClr val="FFFFFF"/>
                </a:solidFill>
                <a:effectLst/>
                <a:uLnTx/>
                <a:uFillTx/>
                <a:latin typeface="Segoe UI Light"/>
              </a:rPr>
              <a:t>Agent Based Learning</a:t>
            </a:r>
          </a:p>
        </p:txBody>
      </p:sp>
      <p:cxnSp>
        <p:nvCxnSpPr>
          <p:cNvPr id="26" name="Straight Arrow Connector 25"/>
          <p:cNvCxnSpPr>
            <a:endCxn id="25" idx="2"/>
          </p:cNvCxnSpPr>
          <p:nvPr/>
        </p:nvCxnSpPr>
        <p:spPr>
          <a:xfrm flipV="1">
            <a:off x="9412514" y="3073702"/>
            <a:ext cx="591457" cy="917728"/>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4429" y="6424952"/>
            <a:ext cx="9949542"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00000"/>
                </a:solidFill>
                <a:effectLst/>
                <a:uLnTx/>
                <a:uFillTx/>
                <a:latin typeface="Segoe UI" panose="020B0502040204020203" pitchFamily="34" charset="0"/>
                <a:hlinkClick r:id="rId4"/>
              </a:rPr>
              <a:t>https://azure.microsoft.com/en-us/documentation/articles/machine-learning-algorithm-choice/</a:t>
            </a:r>
            <a:r>
              <a:rPr kumimoji="0" lang="en-GB" sz="1400" b="0" i="1" u="none" strike="noStrike" kern="0" cap="none" spc="0" normalizeH="0" baseline="0" noProof="0" dirty="0">
                <a:ln>
                  <a:noFill/>
                </a:ln>
                <a:solidFill>
                  <a:srgbClr val="000000"/>
                </a:solidFill>
                <a:effectLst/>
                <a:uLnTx/>
                <a:uFillTx/>
                <a:latin typeface="Segoe UI" panose="020B0502040204020203" pitchFamily="34" charset="0"/>
              </a:rPr>
              <a:t> </a:t>
            </a:r>
            <a:endParaRPr kumimoji="0" lang="en-GB" sz="1400" b="0" i="1"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0009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23" grpId="0"/>
      <p:bldP spid="25"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sp>
        <p:nvSpPr>
          <p:cNvPr id="4"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209800"/>
            <a:ext cx="2438400" cy="2438400"/>
          </a:xfrm>
          <a:prstGeom prst="rect">
            <a:avLst/>
          </a:prstGeom>
        </p:spPr>
      </p:pic>
      <p:sp>
        <p:nvSpPr>
          <p:cNvPr id="7" name="Rectangle 6"/>
          <p:cNvSpPr/>
          <p:nvPr/>
        </p:nvSpPr>
        <p:spPr>
          <a:xfrm>
            <a:off x="0" y="6424952"/>
            <a:ext cx="10318376" cy="307777"/>
          </a:xfrm>
          <a:prstGeom prst="rect">
            <a:avLst/>
          </a:prstGeom>
        </p:spPr>
        <p:txBody>
          <a:bodyPr wrap="square">
            <a:spAutoFit/>
          </a:bodyPr>
          <a:lstStyle/>
          <a:p>
            <a:r>
              <a:rPr lang="en-GB" sz="1400" dirty="0">
                <a:solidFill>
                  <a:schemeClr val="bg1"/>
                </a:solidFill>
                <a:hlinkClick r:id="rId5"/>
              </a:rPr>
              <a:t>http://blogs.technet.com/b/machinelearning/archive/2015/11/03/using-azure-ml-to-build-clickthrough-prediction-models.aspx</a:t>
            </a:r>
            <a:r>
              <a:rPr lang="en-GB" sz="1400" dirty="0">
                <a:solidFill>
                  <a:schemeClr val="bg1"/>
                </a:solidFill>
              </a:rPr>
              <a:t> </a:t>
            </a:r>
          </a:p>
        </p:txBody>
      </p:sp>
    </p:spTree>
    <p:extLst>
      <p:ext uri="{BB962C8B-B14F-4D97-AF65-F5344CB8AC3E}">
        <p14:creationId xmlns:p14="http://schemas.microsoft.com/office/powerpoint/2010/main" val="3195132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209800"/>
            <a:ext cx="2438400" cy="2438400"/>
          </a:xfrm>
          <a:prstGeom prst="rect">
            <a:avLst/>
          </a:prstGeom>
        </p:spPr>
      </p:pic>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3607603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209800"/>
            <a:ext cx="2438400" cy="2438400"/>
          </a:xfrm>
          <a:prstGeom prst="rect">
            <a:avLst/>
          </a:prstGeom>
        </p:spPr>
      </p:pic>
    </p:spTree>
    <p:extLst>
      <p:ext uri="{BB962C8B-B14F-4D97-AF65-F5344CB8AC3E}">
        <p14:creationId xmlns:p14="http://schemas.microsoft.com/office/powerpoint/2010/main" val="31874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442157"/>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209800"/>
            <a:ext cx="2438400" cy="2438400"/>
          </a:xfrm>
          <a:prstGeom prst="rect">
            <a:avLst/>
          </a:prstGeom>
        </p:spPr>
      </p:pic>
      <p:sp>
        <p:nvSpPr>
          <p:cNvPr id="3"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
        <p:nvSpPr>
          <p:cNvPr id="2" name="Rectangle 1"/>
          <p:cNvSpPr/>
          <p:nvPr/>
        </p:nvSpPr>
        <p:spPr>
          <a:xfrm>
            <a:off x="125506" y="6424952"/>
            <a:ext cx="8104094" cy="307777"/>
          </a:xfrm>
          <a:prstGeom prst="rect">
            <a:avLst/>
          </a:prstGeom>
        </p:spPr>
        <p:txBody>
          <a:bodyPr wrap="square">
            <a:spAutoFit/>
          </a:bodyPr>
          <a:lstStyle/>
          <a:p>
            <a:r>
              <a:rPr lang="en-GB" sz="1400" dirty="0">
                <a:hlinkClick r:id="rId5"/>
              </a:rPr>
              <a:t>https://customers.microsoft.com/Pages/CustomerStory.aspx?recid=19460</a:t>
            </a:r>
            <a:r>
              <a:rPr lang="en-GB" sz="1400" dirty="0"/>
              <a:t> </a:t>
            </a:r>
          </a:p>
        </p:txBody>
      </p:sp>
    </p:spTree>
    <p:extLst>
      <p:ext uri="{BB962C8B-B14F-4D97-AF65-F5344CB8AC3E}">
        <p14:creationId xmlns:p14="http://schemas.microsoft.com/office/powerpoint/2010/main" val="167090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0"/>
            <a:ext cx="12192000" cy="1535069"/>
          </a:xfrm>
          <a:prstGeom prst="rect">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a:spLocks noGrp="1"/>
          </p:cNvSpPr>
          <p:nvPr>
            <p:ph type="title"/>
          </p:nvPr>
        </p:nvSpPr>
        <p:spPr>
          <a:xfrm>
            <a:off x="114719" y="104753"/>
            <a:ext cx="10515600" cy="1325563"/>
          </a:xfrm>
        </p:spPr>
        <p:txBody>
          <a:bodyPr>
            <a:normAutofit/>
          </a:bodyPr>
          <a:lstStyle/>
          <a:p>
            <a:r>
              <a:rPr lang="en-GB" sz="5400" dirty="0">
                <a:solidFill>
                  <a:schemeClr val="bg1"/>
                </a:solidFill>
                <a:latin typeface="Segoe UI Light" panose="020B0502040204020203" pitchFamily="34" charset="0"/>
                <a:cs typeface="Segoe UI Light" panose="020B0502040204020203" pitchFamily="34" charset="0"/>
              </a:rPr>
              <a:t>Why Now?</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r="4848"/>
          <a:stretch/>
        </p:blipFill>
        <p:spPr>
          <a:xfrm>
            <a:off x="10882051" y="141369"/>
            <a:ext cx="1167709" cy="1252330"/>
          </a:xfrm>
          <a:prstGeom prst="rect">
            <a:avLst/>
          </a:prstGeom>
        </p:spPr>
      </p:pic>
      <p:grpSp>
        <p:nvGrpSpPr>
          <p:cNvPr id="10" name="Group 9"/>
          <p:cNvGrpSpPr/>
          <p:nvPr/>
        </p:nvGrpSpPr>
        <p:grpSpPr>
          <a:xfrm>
            <a:off x="1889115" y="3149912"/>
            <a:ext cx="8413770" cy="1800000"/>
            <a:chOff x="1848593" y="3141035"/>
            <a:chExt cx="8413770" cy="180000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2363" y="3231035"/>
              <a:ext cx="1620000" cy="1620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8593" y="3141035"/>
              <a:ext cx="1800000" cy="18000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5478" y="3231035"/>
              <a:ext cx="1620000" cy="1620000"/>
            </a:xfrm>
            <a:prstGeom prst="rect">
              <a:avLst/>
            </a:prstGeom>
          </p:spPr>
        </p:pic>
        <p:sp>
          <p:nvSpPr>
            <p:cNvPr id="9" name="Plus 8"/>
            <p:cNvSpPr/>
            <p:nvPr/>
          </p:nvSpPr>
          <p:spPr>
            <a:xfrm>
              <a:off x="4141368" y="3681035"/>
              <a:ext cx="701335" cy="720000"/>
            </a:xfrm>
            <a:prstGeom prst="mathPlus">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Plus 17"/>
            <p:cNvSpPr/>
            <p:nvPr/>
          </p:nvSpPr>
          <p:spPr>
            <a:xfrm>
              <a:off x="7445405" y="3681035"/>
              <a:ext cx="701335" cy="720000"/>
            </a:xfrm>
            <a:prstGeom prst="mathPlus">
              <a:avLst/>
            </a:prstGeom>
            <a:solidFill>
              <a:srgbClr val="442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442157"/>
                </a:solidFill>
                <a:effectLst/>
                <a:uLnTx/>
                <a:uFillTx/>
                <a:latin typeface="Segoe UI"/>
                <a:ea typeface="+mn-ea"/>
                <a:cs typeface="+mn-cs"/>
              </a:rPr>
              <a:t>@AmyKateNicho</a:t>
            </a:r>
          </a:p>
        </p:txBody>
      </p:sp>
    </p:spTree>
    <p:extLst>
      <p:ext uri="{BB962C8B-B14F-4D97-AF65-F5344CB8AC3E}">
        <p14:creationId xmlns:p14="http://schemas.microsoft.com/office/powerpoint/2010/main" val="128309331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 Brand White 16-9_Dec-2013">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8_3-30680_Worldwide Partner Conference 2015 ">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potx [Read-Only]" id="{2DAB7967-F155-46BE-B499-90ABA5E79154}" vid="{949AF01E-4EB6-46D9-AE8A-F3C8D5B39BC9}"/>
    </a:ext>
  </a:extLst>
</a:theme>
</file>

<file path=ppt/theme/theme9.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10.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1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5.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6.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7.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8.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9.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6171</TotalTime>
  <Words>1468</Words>
  <Application>Microsoft Office PowerPoint</Application>
  <PresentationFormat>Widescreen</PresentationFormat>
  <Paragraphs>176</Paragraphs>
  <Slides>17</Slides>
  <Notes>17</Notes>
  <HiddenSlides>0</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17</vt:i4>
      </vt:variant>
    </vt:vector>
  </HeadingPairs>
  <TitlesOfParts>
    <vt:vector size="39" baseType="lpstr">
      <vt:lpstr>ＭＳ Ｐゴシック</vt:lpstr>
      <vt:lpstr>Arial</vt:lpstr>
      <vt:lpstr>Avenir LT Pro 45 Book</vt:lpstr>
      <vt:lpstr>Calibri</vt:lpstr>
      <vt:lpstr>Calibri Light</vt:lpstr>
      <vt:lpstr>Consolas</vt:lpstr>
      <vt:lpstr>Segoe UI</vt:lpstr>
      <vt:lpstr>Segoe UI Light</vt:lpstr>
      <vt:lpstr>Segoe UI Semibold</vt:lpstr>
      <vt:lpstr>Segoe UI Semilight</vt:lpstr>
      <vt:lpstr>Webdings</vt:lpstr>
      <vt:lpstr>Wingdings</vt:lpstr>
      <vt:lpstr>5_5-30536_Build_2014_Breakout_Template_White_16x9</vt:lpstr>
      <vt:lpstr>MS Brand White 16-9_Dec-2013</vt:lpstr>
      <vt:lpstr>Office Theme</vt:lpstr>
      <vt:lpstr>1_Office Theme</vt:lpstr>
      <vt:lpstr>4_Office Theme</vt:lpstr>
      <vt:lpstr>COLOR TEMPLATE</vt:lpstr>
      <vt:lpstr>6_Office Theme</vt:lpstr>
      <vt:lpstr>8_3-30680_Worldwide Partner Conference 2015 </vt:lpstr>
      <vt:lpstr>1_COLOR TEMPLATE</vt:lpstr>
      <vt:lpstr>think-cell Slide</vt:lpstr>
      <vt:lpstr>Predicting the Future  with Azure Machine Learning</vt:lpstr>
      <vt:lpstr>PowerPoint Presentation</vt:lpstr>
      <vt:lpstr>Computing Systems that become smarter with Experience  Experience = Past Data + Human Input</vt:lpstr>
      <vt:lpstr>PowerPoint Presentation</vt:lpstr>
      <vt:lpstr>PowerPoint Presentation</vt:lpstr>
      <vt:lpstr>PowerPoint Presentation</vt:lpstr>
      <vt:lpstr>PowerPoint Presentation</vt:lpstr>
      <vt:lpstr>PowerPoint Presentation</vt:lpstr>
      <vt:lpstr>Why Now?</vt:lpstr>
      <vt:lpstr>What is Azure Machine Learning</vt:lpstr>
      <vt:lpstr>Machine Learning Process Model</vt:lpstr>
      <vt:lpstr>Azure Machine Learning Studio https://studio.azureml.net/ </vt:lpstr>
      <vt:lpstr>A Helpful Resource Azure ML Classifier Cheat Sheet https://github.com/amykatenicho/AzureMachineLearningResources.git  </vt:lpstr>
      <vt:lpstr>PowerPoint Presentation</vt:lpstr>
      <vt:lpstr>Machine Learning Gallery http://gallery.cortanaintelligence.com </vt:lpstr>
      <vt:lpstr>Cortana Intelligence: Data to Intelligent Action</vt:lpstr>
      <vt:lpstr>Key Takeaways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Future  with Machine Learning</dc:title>
  <dc:creator>Amy Nicholson</dc:creator>
  <cp:lastModifiedBy>Amy Nicholson</cp:lastModifiedBy>
  <cp:revision>82</cp:revision>
  <dcterms:created xsi:type="dcterms:W3CDTF">2015-09-11T17:09:56Z</dcterms:created>
  <dcterms:modified xsi:type="dcterms:W3CDTF">2016-05-31T13:40:44Z</dcterms:modified>
</cp:coreProperties>
</file>